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</p:sldMasterIdLst>
  <p:notesMasterIdLst>
    <p:notesMasterId r:id="rId32"/>
  </p:notesMasterIdLst>
  <p:sldIdLst>
    <p:sldId id="256" r:id="rId2"/>
    <p:sldId id="281" r:id="rId3"/>
    <p:sldId id="258" r:id="rId4"/>
    <p:sldId id="259" r:id="rId5"/>
    <p:sldId id="285" r:id="rId6"/>
    <p:sldId id="272" r:id="rId7"/>
    <p:sldId id="276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82" r:id="rId19"/>
    <p:sldId id="273" r:id="rId20"/>
    <p:sldId id="274" r:id="rId21"/>
    <p:sldId id="275" r:id="rId22"/>
    <p:sldId id="278" r:id="rId23"/>
    <p:sldId id="279" r:id="rId24"/>
    <p:sldId id="283" r:id="rId25"/>
    <p:sldId id="284" r:id="rId26"/>
    <p:sldId id="290" r:id="rId27"/>
    <p:sldId id="280" r:id="rId28"/>
    <p:sldId id="288" r:id="rId29"/>
    <p:sldId id="287" r:id="rId30"/>
    <p:sldId id="289" r:id="rId31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CCCC00"/>
    <a:srgbClr val="DBEA70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1499" autoAdjust="0"/>
  </p:normalViewPr>
  <p:slideViewPr>
    <p:cSldViewPr>
      <p:cViewPr varScale="1">
        <p:scale>
          <a:sx n="84" d="100"/>
          <a:sy n="84" d="100"/>
        </p:scale>
        <p:origin x="1613" y="1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92"/>
    </p:cViewPr>
  </p:outlin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C49143D-D10F-4F2D-9C49-B86548ADD26B}" type="datetimeFigureOut">
              <a:rPr lang="el-GR"/>
              <a:pPr>
                <a:defRPr/>
              </a:pPr>
              <a:t>22/9/2025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noProof="0" smtClean="0"/>
              <a:t>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AFB07F5-25F8-4CA5-8F94-BF29D0A47F1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41886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l-GR" altLang="el-GR" smtClean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93599F0-8C65-4F8C-BE73-60A8221B5037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909C73A-1A33-4E1C-A282-6A669258C2EE}" type="slidenum">
              <a:rPr lang="el-GR" altLang="el-GR" sz="1200">
                <a:solidFill>
                  <a:schemeClr val="tx1"/>
                </a:solidFill>
              </a:rPr>
              <a:pPr eaLnBrk="1" hangingPunct="1">
                <a:defRPr/>
              </a:pPr>
              <a:t>27</a:t>
            </a:fld>
            <a:endParaRPr lang="el-GR" altLang="el-GR" sz="1200">
              <a:solidFill>
                <a:schemeClr val="tx1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7349848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909C73A-1A33-4E1C-A282-6A669258C2EE}" type="slidenum">
              <a:rPr lang="el-GR" altLang="el-GR" sz="1200">
                <a:solidFill>
                  <a:schemeClr val="tx1"/>
                </a:solidFill>
              </a:rPr>
              <a:pPr eaLnBrk="1" hangingPunct="1">
                <a:defRPr/>
              </a:pPr>
              <a:t>28</a:t>
            </a:fld>
            <a:endParaRPr lang="el-GR" altLang="el-GR" sz="1200">
              <a:solidFill>
                <a:schemeClr val="tx1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7349848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909C73A-1A33-4E1C-A282-6A669258C2EE}" type="slidenum">
              <a:rPr lang="el-GR" altLang="el-GR" sz="1200">
                <a:solidFill>
                  <a:schemeClr val="tx1"/>
                </a:solidFill>
              </a:rPr>
              <a:pPr eaLnBrk="1" hangingPunct="1">
                <a:defRPr/>
              </a:pPr>
              <a:t>29</a:t>
            </a:fld>
            <a:endParaRPr lang="el-GR" altLang="el-GR" sz="1200">
              <a:solidFill>
                <a:schemeClr val="tx1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7349848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909C73A-1A33-4E1C-A282-6A669258C2EE}" type="slidenum">
              <a:rPr lang="el-GR" altLang="el-GR" sz="1200">
                <a:solidFill>
                  <a:schemeClr val="tx1"/>
                </a:solidFill>
              </a:rPr>
              <a:pPr eaLnBrk="1" hangingPunct="1">
                <a:defRPr/>
              </a:pPr>
              <a:t>30</a:t>
            </a:fld>
            <a:endParaRPr lang="el-GR" altLang="el-GR" sz="1200">
              <a:solidFill>
                <a:schemeClr val="tx1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734984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909C73A-1A33-4E1C-A282-6A669258C2EE}" type="slidenum">
              <a:rPr lang="el-GR" altLang="el-GR" sz="1200">
                <a:solidFill>
                  <a:schemeClr val="tx1"/>
                </a:solidFill>
              </a:rPr>
              <a:pPr eaLnBrk="1" hangingPunct="1">
                <a:defRPr/>
              </a:pPr>
              <a:t>2</a:t>
            </a:fld>
            <a:endParaRPr lang="el-GR" altLang="el-GR" sz="1200">
              <a:solidFill>
                <a:schemeClr val="tx1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576134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909C73A-1A33-4E1C-A282-6A669258C2EE}" type="slidenum">
              <a:rPr lang="el-GR" altLang="el-GR" sz="1200">
                <a:solidFill>
                  <a:schemeClr val="tx1"/>
                </a:solidFill>
              </a:rPr>
              <a:pPr eaLnBrk="1" hangingPunct="1">
                <a:defRPr/>
              </a:pPr>
              <a:t>3</a:t>
            </a:fld>
            <a:endParaRPr lang="el-GR" altLang="el-GR" sz="1200">
              <a:solidFill>
                <a:schemeClr val="tx1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909C73A-1A33-4E1C-A282-6A669258C2EE}" type="slidenum">
              <a:rPr lang="el-GR" altLang="el-GR" sz="1200">
                <a:solidFill>
                  <a:schemeClr val="tx1"/>
                </a:solidFill>
              </a:rPr>
              <a:pPr eaLnBrk="1" hangingPunct="1">
                <a:defRPr/>
              </a:pPr>
              <a:t>4</a:t>
            </a:fld>
            <a:endParaRPr lang="el-GR" altLang="el-GR" sz="1200">
              <a:solidFill>
                <a:schemeClr val="tx1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277656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909C73A-1A33-4E1C-A282-6A669258C2EE}" type="slidenum">
              <a:rPr lang="el-GR" altLang="el-GR" sz="1200">
                <a:solidFill>
                  <a:schemeClr val="tx1"/>
                </a:solidFill>
              </a:rPr>
              <a:pPr eaLnBrk="1" hangingPunct="1">
                <a:defRPr/>
              </a:pPr>
              <a:t>5</a:t>
            </a:fld>
            <a:endParaRPr lang="el-GR" altLang="el-GR" sz="1200">
              <a:solidFill>
                <a:schemeClr val="tx1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2776565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909C73A-1A33-4E1C-A282-6A669258C2EE}" type="slidenum">
              <a:rPr lang="el-GR" altLang="el-GR" sz="1200">
                <a:solidFill>
                  <a:schemeClr val="tx1"/>
                </a:solidFill>
              </a:rPr>
              <a:pPr eaLnBrk="1" hangingPunct="1">
                <a:defRPr/>
              </a:pPr>
              <a:t>18</a:t>
            </a:fld>
            <a:endParaRPr lang="el-GR" altLang="el-GR" sz="1200">
              <a:solidFill>
                <a:schemeClr val="tx1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966501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909C73A-1A33-4E1C-A282-6A669258C2EE}" type="slidenum">
              <a:rPr lang="el-GR" altLang="el-GR" sz="1200">
                <a:solidFill>
                  <a:schemeClr val="tx1"/>
                </a:solidFill>
              </a:rPr>
              <a:pPr eaLnBrk="1" hangingPunct="1">
                <a:defRPr/>
              </a:pPr>
              <a:t>24</a:t>
            </a:fld>
            <a:endParaRPr lang="el-GR" altLang="el-GR" sz="1200">
              <a:solidFill>
                <a:schemeClr val="tx1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966501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909C73A-1A33-4E1C-A282-6A669258C2EE}" type="slidenum">
              <a:rPr lang="el-GR" altLang="el-GR" sz="1200">
                <a:solidFill>
                  <a:schemeClr val="tx1"/>
                </a:solidFill>
              </a:rPr>
              <a:pPr eaLnBrk="1" hangingPunct="1">
                <a:defRPr/>
              </a:pPr>
              <a:t>25</a:t>
            </a:fld>
            <a:endParaRPr lang="el-GR" altLang="el-GR" sz="1200">
              <a:solidFill>
                <a:schemeClr val="tx1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9665017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Char char="l"/>
              <a:defRPr sz="2400">
                <a:solidFill>
                  <a:srgbClr val="FFFF00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E909C73A-1A33-4E1C-A282-6A669258C2EE}" type="slidenum">
              <a:rPr lang="el-GR" altLang="el-GR" sz="1200">
                <a:solidFill>
                  <a:schemeClr val="tx1"/>
                </a:solidFill>
              </a:rPr>
              <a:pPr eaLnBrk="1" hangingPunct="1">
                <a:defRPr/>
              </a:pPr>
              <a:t>26</a:t>
            </a:fld>
            <a:endParaRPr lang="el-GR" altLang="el-GR" sz="1200">
              <a:solidFill>
                <a:schemeClr val="tx1"/>
              </a:solidFill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1281528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B2774-42F3-48AD-A34B-C01B60D79EA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1436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7A934-11E9-4A2E-9A13-EF8E393E205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920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verTx" preserve="1">
  <p:cSld name="Τίτλος και Αντικείμενο επάνω από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304C0-1C3B-47A3-AEFC-4E3F67FA323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3999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OverObj" preserve="1">
  <p:cSld name="Τίτλος και Κείμενο επάνω από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947EE-0B21-4176-A433-594F729EA90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1452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D7761-274A-4530-A417-921F1161487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5159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Τίτλος, 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CA17B-BE00-4563-8C9B-5188A9D5BDB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9619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Τίτλος και 4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B8578-F4F7-46E7-B520-5F610DB60F9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86715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x" preserve="1">
  <p:cSld name="Τίτλος, Αντικείμενο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0D3CB-815F-4C45-BD7C-054A80BC0B4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7047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 preserve="1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endParaRPr lang="el-GR" noProof="0" smtClean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486F3-F302-4683-8EF0-D72026F96BF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5233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DCBED-7496-4A84-8965-ECFCE46D36C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263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25514-CE26-41D0-9A0C-6635515187F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7045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39B07-8D5F-4AC0-830C-639413D56D2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7993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9E8B3-A988-49BC-B59D-B4B5EB905C3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91285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9547-9606-47C9-9553-24441A93404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2058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BF9C3-D275-444A-913B-39FEA482F01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5499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619ED-2FEC-472E-987D-8835F939BDB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1572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DBB94-9CC5-4568-B718-33C58D03E34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33884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61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6797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46797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46797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68 w 1722"/>
                <a:gd name="T1" fmla="*/ 39 h 66"/>
                <a:gd name="T2" fmla="*/ 1668 w 1722"/>
                <a:gd name="T3" fmla="*/ 33 h 66"/>
                <a:gd name="T4" fmla="*/ 0 w 1722"/>
                <a:gd name="T5" fmla="*/ 0 h 66"/>
                <a:gd name="T6" fmla="*/ 0 w 1722"/>
                <a:gd name="T7" fmla="*/ 33 h 66"/>
                <a:gd name="T8" fmla="*/ 1668 w 1722"/>
                <a:gd name="T9" fmla="*/ 39 h 66"/>
                <a:gd name="T10" fmla="*/ 1668 w 1722"/>
                <a:gd name="T11" fmla="*/ 39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6797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48 w 975"/>
                <a:gd name="T1" fmla="*/ 48 h 101"/>
                <a:gd name="T2" fmla="*/ 948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48 w 975"/>
                <a:gd name="T9" fmla="*/ 48 h 101"/>
                <a:gd name="T10" fmla="*/ 948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08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087 w 2141"/>
                <a:gd name="T7" fmla="*/ 0 h 198"/>
                <a:gd name="T8" fmla="*/ 208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6797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01 w 2517"/>
                <a:gd name="T1" fmla="*/ 276 h 276"/>
                <a:gd name="T2" fmla="*/ 2436 w 2517"/>
                <a:gd name="T3" fmla="*/ 204 h 276"/>
                <a:gd name="T4" fmla="*/ 2179 w 2517"/>
                <a:gd name="T5" fmla="*/ 0 h 276"/>
                <a:gd name="T6" fmla="*/ 0 w 2517"/>
                <a:gd name="T7" fmla="*/ 276 h 276"/>
                <a:gd name="T8" fmla="*/ 2101 w 2517"/>
                <a:gd name="T9" fmla="*/ 276 h 276"/>
                <a:gd name="T10" fmla="*/ 2101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6798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02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02 w 729"/>
                <a:gd name="T7" fmla="*/ 240 h 240"/>
                <a:gd name="T8" fmla="*/ 702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6798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02 w 729"/>
                <a:gd name="T1" fmla="*/ 318 h 318"/>
                <a:gd name="T2" fmla="*/ 702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02 w 729"/>
                <a:gd name="T9" fmla="*/ 318 h 318"/>
                <a:gd name="T10" fmla="*/ 702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6798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46798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46798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6798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6799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46799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46799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6799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46799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85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6799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6799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46800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46800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46800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46800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46800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46800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sp>
          <p:nvSpPr>
            <p:cNvPr id="46800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>
                <a:cs typeface="+mn-cs"/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6800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>
                  <a:cs typeface="+mn-cs"/>
                </a:endParaRPr>
              </a:p>
            </p:txBody>
          </p:sp>
          <p:sp>
            <p:nvSpPr>
              <p:cNvPr id="46800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>
                  <a:cs typeface="+mn-cs"/>
                </a:endParaRPr>
              </a:p>
            </p:txBody>
          </p:sp>
        </p:grpSp>
      </p:grpSp>
      <p:sp>
        <p:nvSpPr>
          <p:cNvPr id="46801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τον τίτλο</a:t>
            </a:r>
          </a:p>
        </p:txBody>
      </p:sp>
      <p:sp>
        <p:nvSpPr>
          <p:cNvPr id="46801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46801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6801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6801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BCED441B-42AE-4756-A1ED-B7E38426263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920" r:id="rId1"/>
    <p:sldLayoutId id="2147484921" r:id="rId2"/>
    <p:sldLayoutId id="2147484922" r:id="rId3"/>
    <p:sldLayoutId id="2147484923" r:id="rId4"/>
    <p:sldLayoutId id="2147484924" r:id="rId5"/>
    <p:sldLayoutId id="2147484925" r:id="rId6"/>
    <p:sldLayoutId id="2147484926" r:id="rId7"/>
    <p:sldLayoutId id="2147484927" r:id="rId8"/>
    <p:sldLayoutId id="2147484928" r:id="rId9"/>
    <p:sldLayoutId id="2147484929" r:id="rId10"/>
    <p:sldLayoutId id="2147484930" r:id="rId11"/>
    <p:sldLayoutId id="2147484931" r:id="rId12"/>
    <p:sldLayoutId id="2147484932" r:id="rId13"/>
    <p:sldLayoutId id="2147484933" r:id="rId14"/>
    <p:sldLayoutId id="2147484934" r:id="rId15"/>
    <p:sldLayoutId id="2147484935" r:id="rId16"/>
    <p:sldLayoutId id="2147484936" r:id="rId1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20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21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22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22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22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22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22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39850" y="5420420"/>
            <a:ext cx="6400800" cy="52886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Σεπτέμβριος 202</a:t>
            </a:r>
            <a:r>
              <a:rPr lang="en-US" altLang="el-GR" sz="2000" dirty="0" smtClean="0">
                <a:solidFill>
                  <a:srgbClr val="000099"/>
                </a:solidFill>
                <a:effectLst/>
              </a:rPr>
              <a:t>5</a:t>
            </a:r>
            <a:endParaRPr lang="el-GR" altLang="el-GR" sz="2000" dirty="0" smtClean="0">
              <a:solidFill>
                <a:srgbClr val="000099"/>
              </a:solidFill>
              <a:effectLst/>
            </a:endParaRP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Κώστας Λουλακάκης</a:t>
            </a:r>
          </a:p>
        </p:txBody>
      </p:sp>
      <p:sp>
        <p:nvSpPr>
          <p:cNvPr id="21509" name="Rectangle 2"/>
          <p:cNvSpPr>
            <a:spLocks noChangeArrowheads="1"/>
          </p:cNvSpPr>
          <p:nvPr/>
        </p:nvSpPr>
        <p:spPr bwMode="auto">
          <a:xfrm>
            <a:off x="429768" y="2141984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2800" b="1" dirty="0" smtClean="0">
                <a:solidFill>
                  <a:srgbClr val="000099"/>
                </a:solidFill>
              </a:rPr>
              <a:t>Αναμόρφωση </a:t>
            </a:r>
            <a:r>
              <a:rPr lang="el-GR" altLang="el-GR" sz="2800" b="1" dirty="0">
                <a:solidFill>
                  <a:srgbClr val="000099"/>
                </a:solidFill>
              </a:rPr>
              <a:t>Προγράμματος </a:t>
            </a:r>
            <a:r>
              <a:rPr lang="el-GR" altLang="el-GR" sz="2800" b="1" dirty="0" smtClean="0">
                <a:solidFill>
                  <a:srgbClr val="000099"/>
                </a:solidFill>
              </a:rPr>
              <a:t>Προπτυχιακών </a:t>
            </a:r>
            <a:r>
              <a:rPr lang="el-GR" altLang="el-GR" sz="2800" b="1" dirty="0">
                <a:solidFill>
                  <a:srgbClr val="000099"/>
                </a:solidFill>
              </a:rPr>
              <a:t>Σπουδών </a:t>
            </a:r>
            <a:r>
              <a:rPr lang="el-GR" altLang="el-GR" sz="2800" b="1" dirty="0" smtClean="0">
                <a:solidFill>
                  <a:srgbClr val="000099"/>
                </a:solidFill>
              </a:rPr>
              <a:t>Τμήματος Γεωπονίας ΕΛΜΕΠΑ</a:t>
            </a:r>
            <a:endParaRPr lang="el-GR" altLang="el-GR" sz="2800" b="1" dirty="0">
              <a:solidFill>
                <a:srgbClr val="000099"/>
              </a:solidFill>
            </a:endParaRPr>
          </a:p>
        </p:txBody>
      </p:sp>
      <p:pic>
        <p:nvPicPr>
          <p:cNvPr id="12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919" y="296454"/>
            <a:ext cx="7083425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2274" y="376113"/>
            <a:ext cx="1060166" cy="10601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357376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492250" y="3476204"/>
            <a:ext cx="6400800" cy="528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l-GR" sz="2800" b="1" kern="0" smtClean="0">
                <a:solidFill>
                  <a:srgbClr val="000099"/>
                </a:solidFill>
                <a:effectLst/>
              </a:rPr>
              <a:t>Ακαδημαϊκό έτος 2025 - 2026</a:t>
            </a:r>
            <a:endParaRPr lang="el-GR" altLang="el-GR" sz="2800" b="1" kern="0" dirty="0" smtClean="0">
              <a:solidFill>
                <a:srgbClr val="000099"/>
              </a:solidFill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7772400" cy="648072"/>
          </a:xfrm>
        </p:spPr>
        <p:txBody>
          <a:bodyPr/>
          <a:lstStyle/>
          <a:p>
            <a:pPr algn="ctr"/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Νέο ΠΠΣ - 3</a:t>
            </a:r>
            <a:r>
              <a:rPr lang="el-GR" sz="2800" cap="none" baseline="300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ο</a:t>
            </a:r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 Εξάμηνο</a:t>
            </a:r>
            <a:endParaRPr lang="el-GR" sz="2800" cap="none" dirty="0">
              <a:solidFill>
                <a:srgbClr val="000099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191637"/>
              </p:ext>
            </p:extLst>
          </p:nvPr>
        </p:nvGraphicFramePr>
        <p:xfrm>
          <a:off x="422968" y="1484784"/>
          <a:ext cx="8280920" cy="41764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447976608"/>
                    </a:ext>
                  </a:extLst>
                </a:gridCol>
                <a:gridCol w="4616378">
                  <a:extLst>
                    <a:ext uri="{9D8B030D-6E8A-4147-A177-3AD203B41FA5}">
                      <a16:colId xmlns:a16="http://schemas.microsoft.com/office/drawing/2014/main" val="4171004752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3906974513"/>
                    </a:ext>
                  </a:extLst>
                </a:gridCol>
                <a:gridCol w="487113">
                  <a:extLst>
                    <a:ext uri="{9D8B030D-6E8A-4147-A177-3AD203B41FA5}">
                      <a16:colId xmlns:a16="http://schemas.microsoft.com/office/drawing/2014/main" val="3884217530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443094414"/>
                    </a:ext>
                  </a:extLst>
                </a:gridCol>
                <a:gridCol w="695875">
                  <a:extLst>
                    <a:ext uri="{9D8B030D-6E8A-4147-A177-3AD203B41FA5}">
                      <a16:colId xmlns:a16="http://schemas.microsoft.com/office/drawing/2014/main" val="1149392115"/>
                    </a:ext>
                  </a:extLst>
                </a:gridCol>
              </a:tblGrid>
              <a:tr h="278122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ΜΑΘΗΜΑ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Ώρες/</a:t>
                      </a:r>
                      <a:r>
                        <a:rPr lang="el-GR" sz="1600" dirty="0" err="1">
                          <a:effectLst/>
                          <a:latin typeface="+mn-lt"/>
                          <a:cs typeface="Calibri" panose="020F0502020204030204" pitchFamily="34" charset="0"/>
                        </a:rPr>
                        <a:t>εβδ</a:t>
                      </a: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.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ECTS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4629410"/>
                  </a:ext>
                </a:extLst>
              </a:tr>
              <a:tr h="278122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Θ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ΑΠ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ΕΡΓ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787360"/>
                  </a:ext>
                </a:extLst>
              </a:tr>
              <a:tr h="3128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ΚΩΔΙΚΟΣ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Υποχρεωτικά Μαθήματα</a:t>
                      </a:r>
                      <a:endParaRPr lang="el-G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357883"/>
                  </a:ext>
                </a:extLst>
              </a:tr>
              <a:tr h="555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0810.3.001.0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Φυσιολογία Φυτών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8256666"/>
                  </a:ext>
                </a:extLst>
              </a:tr>
              <a:tr h="4452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0810.3.002.0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Γεωργική Εντομολογία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643053"/>
                  </a:ext>
                </a:extLst>
              </a:tr>
              <a:tr h="3702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0810.2.003.0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Γεωργική Μετεωρολογία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9378364"/>
                  </a:ext>
                </a:extLst>
              </a:tr>
              <a:tr h="3702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0810.2.006.0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Βιοχημεία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21471767"/>
                  </a:ext>
                </a:extLst>
              </a:tr>
              <a:tr h="555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0810.3.005.0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Εδαφολογία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7037197"/>
                  </a:ext>
                </a:extLst>
              </a:tr>
              <a:tr h="4557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0810.3.006.0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Φυτά Μεγάλης Καλλιέργειας I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9036692"/>
                  </a:ext>
                </a:extLst>
              </a:tr>
              <a:tr h="555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ΣΥΝΟΛΟ ΜΑΘΗΜΑΤΩΝ: 6Υ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  <a:endParaRPr lang="el-G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11</a:t>
                      </a:r>
                      <a:endParaRPr lang="el-G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2323025"/>
                  </a:ext>
                </a:extLst>
              </a:tr>
            </a:tbl>
          </a:graphicData>
        </a:graphic>
      </p:graphicFrame>
      <p:sp>
        <p:nvSpPr>
          <p:cNvPr id="6" name="Θέση κειμένου 2"/>
          <p:cNvSpPr>
            <a:spLocks noGrp="1"/>
          </p:cNvSpPr>
          <p:nvPr>
            <p:ph type="body" idx="1"/>
          </p:nvPr>
        </p:nvSpPr>
        <p:spPr>
          <a:xfrm>
            <a:off x="395536" y="5805264"/>
            <a:ext cx="7991872" cy="360040"/>
          </a:xfrm>
        </p:spPr>
        <p:txBody>
          <a:bodyPr/>
          <a:lstStyle/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Δεν υπάρχει αλλαγή στο 3</a:t>
            </a:r>
            <a:r>
              <a:rPr lang="el-GR" b="1" kern="1200" baseline="300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 εξάμηνο</a:t>
            </a:r>
            <a:endParaRPr lang="el-GR" kern="1200" dirty="0" smtClean="0">
              <a:solidFill>
                <a:schemeClr val="dk1"/>
              </a:solidFill>
              <a:effectLst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7163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7772400" cy="648072"/>
          </a:xfrm>
        </p:spPr>
        <p:txBody>
          <a:bodyPr/>
          <a:lstStyle/>
          <a:p>
            <a:pPr algn="ctr"/>
            <a:r>
              <a:rPr lang="el-GR" sz="2800" cap="none" dirty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Νέο ΠΠΣ - </a:t>
            </a:r>
            <a:r>
              <a:rPr lang="el-GR" sz="28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4</a:t>
            </a:r>
            <a:r>
              <a:rPr lang="el-GR" sz="2800" cap="none" baseline="300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ο</a:t>
            </a:r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 Εξάμηνο</a:t>
            </a:r>
            <a:endParaRPr lang="el-GR" sz="2800" dirty="0">
              <a:solidFill>
                <a:srgbClr val="000099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670641"/>
              </p:ext>
            </p:extLst>
          </p:nvPr>
        </p:nvGraphicFramePr>
        <p:xfrm>
          <a:off x="395536" y="1484784"/>
          <a:ext cx="8280920" cy="39181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447976608"/>
                    </a:ext>
                  </a:extLst>
                </a:gridCol>
                <a:gridCol w="4616378">
                  <a:extLst>
                    <a:ext uri="{9D8B030D-6E8A-4147-A177-3AD203B41FA5}">
                      <a16:colId xmlns:a16="http://schemas.microsoft.com/office/drawing/2014/main" val="4171004752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3906974513"/>
                    </a:ext>
                  </a:extLst>
                </a:gridCol>
                <a:gridCol w="487113">
                  <a:extLst>
                    <a:ext uri="{9D8B030D-6E8A-4147-A177-3AD203B41FA5}">
                      <a16:colId xmlns:a16="http://schemas.microsoft.com/office/drawing/2014/main" val="3884217530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443094414"/>
                    </a:ext>
                  </a:extLst>
                </a:gridCol>
                <a:gridCol w="695875">
                  <a:extLst>
                    <a:ext uri="{9D8B030D-6E8A-4147-A177-3AD203B41FA5}">
                      <a16:colId xmlns:a16="http://schemas.microsoft.com/office/drawing/2014/main" val="1149392115"/>
                    </a:ext>
                  </a:extLst>
                </a:gridCol>
              </a:tblGrid>
              <a:tr h="167215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ΜΑΘΗΜΑ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Ώρες/</a:t>
                      </a:r>
                      <a:r>
                        <a:rPr lang="el-GR" sz="1600" dirty="0" err="1">
                          <a:effectLst/>
                          <a:latin typeface="+mn-lt"/>
                          <a:cs typeface="Calibri" panose="020F0502020204030204" pitchFamily="34" charset="0"/>
                        </a:rPr>
                        <a:t>εβδ</a:t>
                      </a: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.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ECTS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4629410"/>
                  </a:ext>
                </a:extLst>
              </a:tr>
              <a:tr h="208385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Θ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ΑΠ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ΕΡΓ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787360"/>
                  </a:ext>
                </a:extLst>
              </a:tr>
              <a:tr h="2083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ΚΩΔΙΚΟΣ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Υποχρεωτικά Μαθήματα</a:t>
                      </a:r>
                      <a:endParaRPr lang="el-G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357883"/>
                  </a:ext>
                </a:extLst>
              </a:tr>
              <a:tr h="5209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0810.4.002.0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Γενική Δενδροκομία</a:t>
                      </a:r>
                      <a:endParaRPr lang="el-GR" sz="1800" b="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8256666"/>
                  </a:ext>
                </a:extLst>
              </a:tr>
              <a:tr h="41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0810.4.003.0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Γενική Λαχανοκομία</a:t>
                      </a:r>
                      <a:endParaRPr lang="el-GR" sz="1800" b="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643053"/>
                  </a:ext>
                </a:extLst>
              </a:tr>
              <a:tr h="3473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0810.4.004.0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Μοριακή Βιολογία &amp; Βιοτεχνολογία</a:t>
                      </a:r>
                      <a:endParaRPr lang="el-GR" sz="1800" b="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9378364"/>
                  </a:ext>
                </a:extLst>
              </a:tr>
              <a:tr h="3473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0810.4.005.0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Γεωργική Υδραυλική Ι</a:t>
                      </a:r>
                      <a:endParaRPr lang="el-GR" sz="1800" b="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21471767"/>
                  </a:ext>
                </a:extLst>
              </a:tr>
              <a:tr h="5209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0810.3.004.0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Αρχές Αγροτικής Οικονομίας και Πολιτικής</a:t>
                      </a:r>
                      <a:endParaRPr lang="el-GR" sz="1800" b="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7037197"/>
                  </a:ext>
                </a:extLst>
              </a:tr>
              <a:tr h="4275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0810.6.006.0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Ανθοκομία</a:t>
                      </a:r>
                      <a:endParaRPr lang="el-GR" sz="1800" b="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9036692"/>
                  </a:ext>
                </a:extLst>
              </a:tr>
              <a:tr h="5209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ΣΥΝΟΛΟ ΜΑΘΗΜΑΤΩΝ: 6Υ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2323025"/>
                  </a:ext>
                </a:extLst>
              </a:tr>
            </a:tbl>
          </a:graphicData>
        </a:graphic>
      </p:graphicFrame>
      <p:sp>
        <p:nvSpPr>
          <p:cNvPr id="6" name="Θέση κειμένου 2"/>
          <p:cNvSpPr>
            <a:spLocks noGrp="1"/>
          </p:cNvSpPr>
          <p:nvPr>
            <p:ph type="body" idx="1"/>
          </p:nvPr>
        </p:nvSpPr>
        <p:spPr>
          <a:xfrm>
            <a:off x="323528" y="5661248"/>
            <a:ext cx="8424936" cy="936104"/>
          </a:xfrm>
        </p:spPr>
        <p:txBody>
          <a:bodyPr/>
          <a:lstStyle/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Το </a:t>
            </a:r>
            <a:r>
              <a:rPr lang="el-GR" kern="1200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μάθημα </a:t>
            </a:r>
            <a:r>
              <a:rPr lang="el-GR" b="1" dirty="0">
                <a:solidFill>
                  <a:srgbClr val="000099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Αρχές Αγροτικής Οικονομίας και </a:t>
            </a:r>
            <a:r>
              <a:rPr lang="el-GR" b="1" dirty="0" smtClean="0">
                <a:solidFill>
                  <a:srgbClr val="000099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Πολιτικής 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μεταφέρθηκε </a:t>
            </a:r>
            <a:r>
              <a:rPr lang="el-GR" kern="1200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από το 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5</a:t>
            </a:r>
            <a:r>
              <a:rPr lang="el-GR" kern="1200" baseline="300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 στο 4</a:t>
            </a:r>
            <a:r>
              <a:rPr lang="el-GR" kern="1200" baseline="300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 εξάμηνο</a:t>
            </a:r>
          </a:p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kern="1200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Το μάθημα </a:t>
            </a:r>
            <a:r>
              <a:rPr lang="el-GR" b="1" dirty="0" smtClean="0">
                <a:solidFill>
                  <a:srgbClr val="000099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Οικολογία</a:t>
            </a:r>
            <a:r>
              <a:rPr lang="el-GR" dirty="0" smtClean="0">
                <a:solidFill>
                  <a:srgbClr val="000099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μεταφέρθηκε </a:t>
            </a:r>
            <a:r>
              <a:rPr lang="el-GR" kern="1200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από το 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4</a:t>
            </a:r>
            <a:r>
              <a:rPr lang="el-GR" kern="1200" baseline="300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 στο 5</a:t>
            </a:r>
            <a:r>
              <a:rPr lang="el-GR" kern="1200" baseline="300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 εξάμηνο</a:t>
            </a:r>
            <a:endParaRPr lang="el-GR" kern="1200" dirty="0">
              <a:solidFill>
                <a:schemeClr val="dk1"/>
              </a:solidFill>
              <a:effectLst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7810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7772400" cy="648072"/>
          </a:xfrm>
        </p:spPr>
        <p:txBody>
          <a:bodyPr/>
          <a:lstStyle/>
          <a:p>
            <a:pPr algn="ctr"/>
            <a:r>
              <a:rPr lang="el-GR" sz="2800" cap="none" dirty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Νέο ΠΠΣ - </a:t>
            </a:r>
            <a:r>
              <a:rPr lang="el-GR" sz="28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5</a:t>
            </a:r>
            <a:r>
              <a:rPr lang="el-GR" sz="2800" cap="none" baseline="300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ο</a:t>
            </a:r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 Εξάμηνο</a:t>
            </a:r>
            <a:endParaRPr lang="el-GR" sz="2800" dirty="0">
              <a:solidFill>
                <a:srgbClr val="000099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503561"/>
              </p:ext>
            </p:extLst>
          </p:nvPr>
        </p:nvGraphicFramePr>
        <p:xfrm>
          <a:off x="395536" y="1484783"/>
          <a:ext cx="8280920" cy="39181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447976608"/>
                    </a:ext>
                  </a:extLst>
                </a:gridCol>
                <a:gridCol w="4616378">
                  <a:extLst>
                    <a:ext uri="{9D8B030D-6E8A-4147-A177-3AD203B41FA5}">
                      <a16:colId xmlns:a16="http://schemas.microsoft.com/office/drawing/2014/main" val="4171004752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3906974513"/>
                    </a:ext>
                  </a:extLst>
                </a:gridCol>
                <a:gridCol w="487113">
                  <a:extLst>
                    <a:ext uri="{9D8B030D-6E8A-4147-A177-3AD203B41FA5}">
                      <a16:colId xmlns:a16="http://schemas.microsoft.com/office/drawing/2014/main" val="3884217530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443094414"/>
                    </a:ext>
                  </a:extLst>
                </a:gridCol>
                <a:gridCol w="695875">
                  <a:extLst>
                    <a:ext uri="{9D8B030D-6E8A-4147-A177-3AD203B41FA5}">
                      <a16:colId xmlns:a16="http://schemas.microsoft.com/office/drawing/2014/main" val="1149392115"/>
                    </a:ext>
                  </a:extLst>
                </a:gridCol>
              </a:tblGrid>
              <a:tr h="167215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ΜΑΘΗΜΑ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Ώρες/</a:t>
                      </a:r>
                      <a:r>
                        <a:rPr lang="el-GR" sz="16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εβδ</a:t>
                      </a: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ECTS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4629410"/>
                  </a:ext>
                </a:extLst>
              </a:tr>
              <a:tr h="208385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Θ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ΑΠ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ΕΡΓ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787360"/>
                  </a:ext>
                </a:extLst>
              </a:tr>
              <a:tr h="2083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ΚΩΔΙΚΟΣ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Υποχρεωτικά Μαθήματα</a:t>
                      </a:r>
                      <a:endParaRPr lang="el-G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357883"/>
                  </a:ext>
                </a:extLst>
              </a:tr>
              <a:tr h="5209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0810.4.001.0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Γενική Φυτοπαθολογία</a:t>
                      </a:r>
                      <a:endParaRPr lang="el-GR" sz="1800" b="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8256666"/>
                  </a:ext>
                </a:extLst>
              </a:tr>
              <a:tr h="41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0810.7.002.0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Αμπελουργία</a:t>
                      </a:r>
                      <a:endParaRPr lang="el-GR" sz="1800" b="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643053"/>
                  </a:ext>
                </a:extLst>
              </a:tr>
              <a:tr h="3473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0810.5.004.0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Ειδική Λαχανοκομία</a:t>
                      </a:r>
                      <a:endParaRPr lang="el-GR" sz="1800" b="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9378364"/>
                  </a:ext>
                </a:extLst>
              </a:tr>
              <a:tr h="3473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0810.5.005.0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Φυσιολογία Ανάπτυξης Φυτών</a:t>
                      </a:r>
                      <a:endParaRPr lang="el-GR" sz="1800" b="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21471767"/>
                  </a:ext>
                </a:extLst>
              </a:tr>
              <a:tr h="5209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0810.5.006.0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Βελτίωση Φυτών</a:t>
                      </a:r>
                      <a:endParaRPr lang="el-GR" sz="1800" b="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7037197"/>
                  </a:ext>
                </a:extLst>
              </a:tr>
              <a:tr h="4275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0810.5.007.0</a:t>
                      </a: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Οικολογία</a:t>
                      </a:r>
                      <a:endParaRPr lang="el-GR" sz="1800" b="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9036692"/>
                  </a:ext>
                </a:extLst>
              </a:tr>
              <a:tr h="5209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ΣΥΝΟΛΟ ΜΑΘΗΜΑΤΩΝ: 6Υ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2323025"/>
                  </a:ext>
                </a:extLst>
              </a:tr>
            </a:tbl>
          </a:graphicData>
        </a:graphic>
      </p:graphicFrame>
      <p:sp>
        <p:nvSpPr>
          <p:cNvPr id="4" name="Θέση κειμένου 2"/>
          <p:cNvSpPr>
            <a:spLocks noGrp="1"/>
          </p:cNvSpPr>
          <p:nvPr>
            <p:ph type="body" idx="1"/>
          </p:nvPr>
        </p:nvSpPr>
        <p:spPr>
          <a:xfrm>
            <a:off x="323528" y="5661248"/>
            <a:ext cx="8424936" cy="648072"/>
          </a:xfrm>
        </p:spPr>
        <p:txBody>
          <a:bodyPr/>
          <a:lstStyle/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Το εργαστηριακό μέρος του μαθήματος </a:t>
            </a:r>
            <a:r>
              <a:rPr lang="el-GR" b="1" dirty="0" smtClean="0">
                <a:solidFill>
                  <a:srgbClr val="000099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Οικολογία </a:t>
            </a:r>
            <a:r>
              <a:rPr lang="el-GR" kern="1200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άλλαξε σε Ασκήσεις Πράξεις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9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2439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7772400" cy="648072"/>
          </a:xfrm>
        </p:spPr>
        <p:txBody>
          <a:bodyPr/>
          <a:lstStyle/>
          <a:p>
            <a:pPr algn="ctr"/>
            <a:r>
              <a:rPr lang="el-GR" sz="2800" cap="none" dirty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Νέο ΠΠΣ - </a:t>
            </a:r>
            <a:r>
              <a:rPr lang="el-GR" sz="28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6</a:t>
            </a:r>
            <a:r>
              <a:rPr lang="el-GR" sz="2800" cap="none" baseline="300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ο</a:t>
            </a:r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 Εξάμηνο</a:t>
            </a:r>
            <a:endParaRPr lang="el-GR" sz="2800" dirty="0">
              <a:solidFill>
                <a:srgbClr val="000099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135526"/>
              </p:ext>
            </p:extLst>
          </p:nvPr>
        </p:nvGraphicFramePr>
        <p:xfrm>
          <a:off x="395536" y="1268760"/>
          <a:ext cx="8280920" cy="41407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447976608"/>
                    </a:ext>
                  </a:extLst>
                </a:gridCol>
                <a:gridCol w="4616378">
                  <a:extLst>
                    <a:ext uri="{9D8B030D-6E8A-4147-A177-3AD203B41FA5}">
                      <a16:colId xmlns:a16="http://schemas.microsoft.com/office/drawing/2014/main" val="4171004752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3906974513"/>
                    </a:ext>
                  </a:extLst>
                </a:gridCol>
                <a:gridCol w="487113">
                  <a:extLst>
                    <a:ext uri="{9D8B030D-6E8A-4147-A177-3AD203B41FA5}">
                      <a16:colId xmlns:a16="http://schemas.microsoft.com/office/drawing/2014/main" val="3884217530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443094414"/>
                    </a:ext>
                  </a:extLst>
                </a:gridCol>
                <a:gridCol w="695875">
                  <a:extLst>
                    <a:ext uri="{9D8B030D-6E8A-4147-A177-3AD203B41FA5}">
                      <a16:colId xmlns:a16="http://schemas.microsoft.com/office/drawing/2014/main" val="1149392115"/>
                    </a:ext>
                  </a:extLst>
                </a:gridCol>
              </a:tblGrid>
              <a:tr h="248663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ΜΑΘΗΜΑ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Ώρες/</a:t>
                      </a:r>
                      <a:r>
                        <a:rPr lang="el-GR" sz="1600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εβδ</a:t>
                      </a:r>
                      <a:r>
                        <a:rPr lang="el-GR" sz="16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ECTS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4629410"/>
                  </a:ext>
                </a:extLst>
              </a:tr>
              <a:tr h="257290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Θ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ΑΠ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ΕΡΓ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787360"/>
                  </a:ext>
                </a:extLst>
              </a:tr>
              <a:tr h="2894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ΚΩΔΙΚΟΣ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Υποχρεωτικά Μαθήματα</a:t>
                      </a:r>
                      <a:endParaRPr lang="el-G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357883"/>
                  </a:ext>
                </a:extLst>
              </a:tr>
              <a:tr h="4964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0810.6.005.0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Γεωργική Φαρμακολογία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8256666"/>
                  </a:ext>
                </a:extLst>
              </a:tr>
              <a:tr h="5788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0810.6.002.0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Μετασυλλεκτική</a:t>
                      </a: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 Τεχνολογία </a:t>
                      </a:r>
                      <a:r>
                        <a:rPr lang="el-GR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Οπωροκηπευτικών</a:t>
                      </a:r>
                      <a:endParaRPr lang="el-GR" sz="18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643053"/>
                  </a:ext>
                </a:extLst>
              </a:tr>
              <a:tr h="330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0810.6.003.0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Θρέψη Φυτών - Γονιμότητα Εδαφών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9378364"/>
                  </a:ext>
                </a:extLst>
              </a:tr>
              <a:tr h="330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0810.6.009.0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Μεσογειακές Δενδρώδεις Καλλιέργειες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21471767"/>
                  </a:ext>
                </a:extLst>
              </a:tr>
              <a:tr h="4964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0810.6.010.0</a:t>
                      </a: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Μικροβιολογία Εδάφους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1 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7037197"/>
                  </a:ext>
                </a:extLst>
              </a:tr>
              <a:tr h="5788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0810.6.008.0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Ασθένειες Καρποφόρων Δένδρων και Αμπέλου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9036692"/>
                  </a:ext>
                </a:extLst>
              </a:tr>
              <a:tr h="4964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ΣΥΝΟΛΟ ΜΑΘΗΜΑΤΩΝ: 6Υ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1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2323025"/>
                  </a:ext>
                </a:extLst>
              </a:tr>
            </a:tbl>
          </a:graphicData>
        </a:graphic>
      </p:graphicFrame>
      <p:sp>
        <p:nvSpPr>
          <p:cNvPr id="6" name="Θέση κειμένου 2"/>
          <p:cNvSpPr>
            <a:spLocks noGrp="1"/>
          </p:cNvSpPr>
          <p:nvPr>
            <p:ph type="body" idx="1"/>
          </p:nvPr>
        </p:nvSpPr>
        <p:spPr>
          <a:xfrm>
            <a:off x="252536" y="5373216"/>
            <a:ext cx="8804127" cy="1368152"/>
          </a:xfrm>
        </p:spPr>
        <p:txBody>
          <a:bodyPr/>
          <a:lstStyle/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Μειώθηκε ο αριθμός μαθημάτων από 7 σε 6: </a:t>
            </a:r>
            <a:r>
              <a:rPr lang="el-GR" kern="1200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Το μάθημα Μάρκετινγκ Γεωργικών Προϊόντων 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μεταφέρθηκε </a:t>
            </a:r>
            <a:r>
              <a:rPr lang="el-GR" kern="1200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από το 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6</a:t>
            </a:r>
            <a:r>
              <a:rPr lang="el-GR" kern="1200" baseline="300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 στο 7</a:t>
            </a:r>
            <a:r>
              <a:rPr lang="el-GR" kern="1200" baseline="300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 εξάμηνο</a:t>
            </a:r>
            <a:endParaRPr lang="el-GR" kern="1200" dirty="0">
              <a:solidFill>
                <a:schemeClr val="dk1"/>
              </a:solidFill>
              <a:effectLst/>
              <a:cs typeface="Calibri" panose="020F0502020204030204" pitchFamily="34" charset="0"/>
            </a:endParaRPr>
          </a:p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b="1" kern="1200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Μικροβιολογία </a:t>
            </a: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Εδάφους: 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Το εργαστήριο του μαθήματος άλλαξε σε Ασκήσεις Πράξης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3726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7772400" cy="648072"/>
          </a:xfrm>
        </p:spPr>
        <p:txBody>
          <a:bodyPr/>
          <a:lstStyle/>
          <a:p>
            <a:pPr algn="ctr"/>
            <a:r>
              <a:rPr lang="el-GR" sz="2800" cap="none" dirty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Νέο ΠΠΣ - </a:t>
            </a:r>
            <a:r>
              <a:rPr lang="el-GR" sz="28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7</a:t>
            </a:r>
            <a:r>
              <a:rPr lang="el-GR" sz="2800" cap="none" baseline="300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ο</a:t>
            </a:r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 Εξάμηνο</a:t>
            </a:r>
            <a:endParaRPr lang="el-GR" sz="2800" dirty="0">
              <a:solidFill>
                <a:srgbClr val="000099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473398"/>
              </p:ext>
            </p:extLst>
          </p:nvPr>
        </p:nvGraphicFramePr>
        <p:xfrm>
          <a:off x="395536" y="1412775"/>
          <a:ext cx="8280920" cy="39166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447976608"/>
                    </a:ext>
                  </a:extLst>
                </a:gridCol>
                <a:gridCol w="4616378">
                  <a:extLst>
                    <a:ext uri="{9D8B030D-6E8A-4147-A177-3AD203B41FA5}">
                      <a16:colId xmlns:a16="http://schemas.microsoft.com/office/drawing/2014/main" val="4171004752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3906974513"/>
                    </a:ext>
                  </a:extLst>
                </a:gridCol>
                <a:gridCol w="487113">
                  <a:extLst>
                    <a:ext uri="{9D8B030D-6E8A-4147-A177-3AD203B41FA5}">
                      <a16:colId xmlns:a16="http://schemas.microsoft.com/office/drawing/2014/main" val="3884217530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443094414"/>
                    </a:ext>
                  </a:extLst>
                </a:gridCol>
                <a:gridCol w="695875">
                  <a:extLst>
                    <a:ext uri="{9D8B030D-6E8A-4147-A177-3AD203B41FA5}">
                      <a16:colId xmlns:a16="http://schemas.microsoft.com/office/drawing/2014/main" val="1149392115"/>
                    </a:ext>
                  </a:extLst>
                </a:gridCol>
              </a:tblGrid>
              <a:tr h="167215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ΜΑΘΗΜΑ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Ώρες/</a:t>
                      </a:r>
                      <a:r>
                        <a:rPr lang="el-GR" sz="1600" dirty="0" err="1">
                          <a:effectLst/>
                          <a:latin typeface="+mn-lt"/>
                          <a:cs typeface="Calibri" panose="020F0502020204030204" pitchFamily="34" charset="0"/>
                        </a:rPr>
                        <a:t>εβδ</a:t>
                      </a: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.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ECTS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4629410"/>
                  </a:ext>
                </a:extLst>
              </a:tr>
              <a:tr h="208385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Θ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ΑΠ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ΕΡΓ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787360"/>
                  </a:ext>
                </a:extLst>
              </a:tr>
              <a:tr h="2083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ΚΩΔΙΚΟΣ</a:t>
                      </a: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Υποχρεωτικά Μαθήματα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357883"/>
                  </a:ext>
                </a:extLst>
              </a:tr>
              <a:tr h="5209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0810.6.001.0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Ειδική Εντομολογία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8256666"/>
                  </a:ext>
                </a:extLst>
              </a:tr>
              <a:tr h="41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0810.5.003.0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Διαχείριση Γεωργικών Αποβλήτων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643053"/>
                  </a:ext>
                </a:extLst>
              </a:tr>
              <a:tr h="3473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0810.9.002.0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Μάρκετινγκ Γεωργικών Προϊόντων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  <a:endParaRPr lang="el-GR" sz="180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1800" dirty="0">
                        <a:solidFill>
                          <a:srgbClr val="000099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9378364"/>
                  </a:ext>
                </a:extLst>
              </a:tr>
              <a:tr h="5209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Επιλογής Υποχρεωτικά Μαθήματα</a:t>
                      </a:r>
                      <a:endParaRPr lang="el-GR" sz="1800" b="1" dirty="0" smtClean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7037197"/>
                  </a:ext>
                </a:extLst>
              </a:tr>
              <a:tr h="2906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Μάθημα Επιλογής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903669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Μάθημα Επιλογής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2323025"/>
                  </a:ext>
                </a:extLst>
              </a:tr>
              <a:tr h="2083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Μάθημα Επιλογής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7040052"/>
                  </a:ext>
                </a:extLst>
              </a:tr>
              <a:tr h="3473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ΣΥΝΟΛΟ ΜΑΘΗΜΑΤΩΝ: 6 (3 Υ + 3 ΕΥ)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endParaRPr lang="el-G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1412313"/>
                  </a:ext>
                </a:extLst>
              </a:tr>
            </a:tbl>
          </a:graphicData>
        </a:graphic>
      </p:graphicFrame>
      <p:sp>
        <p:nvSpPr>
          <p:cNvPr id="6" name="Θέση κειμένου 2"/>
          <p:cNvSpPr>
            <a:spLocks noGrp="1"/>
          </p:cNvSpPr>
          <p:nvPr>
            <p:ph type="body" idx="1"/>
          </p:nvPr>
        </p:nvSpPr>
        <p:spPr>
          <a:xfrm>
            <a:off x="216024" y="5517232"/>
            <a:ext cx="8676456" cy="1224136"/>
          </a:xfrm>
        </p:spPr>
        <p:txBody>
          <a:bodyPr/>
          <a:lstStyle/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Μάρκετινγκ </a:t>
            </a:r>
            <a:r>
              <a:rPr lang="el-GR" b="1" kern="1200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Γεωργικών </a:t>
            </a: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Προϊόντων: 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Μεταφέρθηκε από το 6</a:t>
            </a:r>
            <a:r>
              <a:rPr lang="el-GR" kern="1200" baseline="300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 στο 7</a:t>
            </a:r>
            <a:r>
              <a:rPr lang="el-GR" kern="1200" baseline="300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 εξάμηνο</a:t>
            </a:r>
            <a:endParaRPr lang="el-GR" b="1" kern="1200" dirty="0" smtClean="0">
              <a:solidFill>
                <a:schemeClr val="dk1"/>
              </a:solidFill>
              <a:effectLst/>
              <a:cs typeface="Calibri" panose="020F0502020204030204" pitchFamily="34" charset="0"/>
            </a:endParaRPr>
          </a:p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Επιλογής Υποχρεωτικά</a:t>
            </a:r>
            <a:r>
              <a:rPr lang="en-US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 </a:t>
            </a: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Μαθήματα: 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Επιλέγονται </a:t>
            </a:r>
            <a:r>
              <a:rPr lang="el-GR" kern="1200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3 μαθήματα Κατεύθυνσης ή 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άλλης Κατεύθυνσης ή Ελεύθερης Επιλογής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7162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7772400" cy="648072"/>
          </a:xfrm>
        </p:spPr>
        <p:txBody>
          <a:bodyPr/>
          <a:lstStyle/>
          <a:p>
            <a:pPr algn="ctr"/>
            <a:r>
              <a:rPr lang="el-GR" sz="2800" cap="none" dirty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Νέο ΠΠΣ - </a:t>
            </a:r>
            <a:r>
              <a:rPr lang="el-GR" sz="28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8</a:t>
            </a:r>
            <a:r>
              <a:rPr lang="el-GR" sz="2800" cap="none" baseline="300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ο</a:t>
            </a:r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 Εξάμηνο</a:t>
            </a:r>
            <a:endParaRPr lang="el-GR" sz="2800" dirty="0">
              <a:solidFill>
                <a:srgbClr val="000099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9440" y="5445224"/>
            <a:ext cx="8964488" cy="1152128"/>
          </a:xfrm>
        </p:spPr>
        <p:txBody>
          <a:bodyPr/>
          <a:lstStyle/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Επιλογής Υποχρεωτικά</a:t>
            </a:r>
            <a:r>
              <a:rPr lang="en-US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 </a:t>
            </a: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Μαθήματα: </a:t>
            </a:r>
            <a:r>
              <a:rPr lang="el-GR" kern="1200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Επιλέγονται 3 μαθήματα Κατεύθυνσης ή άλλης Κατεύθυνσης ή Ελεύθερης 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Επιλογής</a:t>
            </a:r>
          </a:p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Διπλωματική Εργασία: 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Έναρξη διπλωματικής εργασίας (5 </a:t>
            </a:r>
            <a:r>
              <a:rPr lang="en-US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ECTS)</a:t>
            </a:r>
            <a:endParaRPr lang="el-GR" kern="1200" dirty="0">
              <a:solidFill>
                <a:schemeClr val="dk1"/>
              </a:solidFill>
              <a:effectLst/>
              <a:cs typeface="Calibri" panose="020F0502020204030204" pitchFamily="34" charset="0"/>
            </a:endParaRPr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789759"/>
              </p:ext>
            </p:extLst>
          </p:nvPr>
        </p:nvGraphicFramePr>
        <p:xfrm>
          <a:off x="395536" y="1340767"/>
          <a:ext cx="8280920" cy="40859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447976608"/>
                    </a:ext>
                  </a:extLst>
                </a:gridCol>
                <a:gridCol w="4616378">
                  <a:extLst>
                    <a:ext uri="{9D8B030D-6E8A-4147-A177-3AD203B41FA5}">
                      <a16:colId xmlns:a16="http://schemas.microsoft.com/office/drawing/2014/main" val="4171004752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3906974513"/>
                    </a:ext>
                  </a:extLst>
                </a:gridCol>
                <a:gridCol w="487113">
                  <a:extLst>
                    <a:ext uri="{9D8B030D-6E8A-4147-A177-3AD203B41FA5}">
                      <a16:colId xmlns:a16="http://schemas.microsoft.com/office/drawing/2014/main" val="3884217530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443094414"/>
                    </a:ext>
                  </a:extLst>
                </a:gridCol>
                <a:gridCol w="695875">
                  <a:extLst>
                    <a:ext uri="{9D8B030D-6E8A-4147-A177-3AD203B41FA5}">
                      <a16:colId xmlns:a16="http://schemas.microsoft.com/office/drawing/2014/main" val="1149392115"/>
                    </a:ext>
                  </a:extLst>
                </a:gridCol>
              </a:tblGrid>
              <a:tr h="167215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ΜΑΘΗΜΑ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Ώρες/</a:t>
                      </a:r>
                      <a:r>
                        <a:rPr lang="el-GR" sz="1600" dirty="0" err="1">
                          <a:effectLst/>
                          <a:latin typeface="+mn-lt"/>
                          <a:cs typeface="Calibri" panose="020F0502020204030204" pitchFamily="34" charset="0"/>
                        </a:rPr>
                        <a:t>εβδ</a:t>
                      </a: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.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ECTS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4629410"/>
                  </a:ext>
                </a:extLst>
              </a:tr>
              <a:tr h="208385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Θ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ΑΠ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ΕΡΓ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787360"/>
                  </a:ext>
                </a:extLst>
              </a:tr>
              <a:tr h="2083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ΚΩΔΙΚΟΣ</a:t>
                      </a: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Υποχρεωτικά Μαθήματα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357883"/>
                  </a:ext>
                </a:extLst>
              </a:tr>
              <a:tr h="5209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0810.9.001.0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Μελισσοκομία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8256666"/>
                  </a:ext>
                </a:extLst>
              </a:tr>
              <a:tr h="41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0810.8.002.0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Συστήματα Γεωγραφικών Πληροφοριών και Εφαρμογές </a:t>
                      </a:r>
                      <a:r>
                        <a:rPr lang="el-GR" sz="18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Τηλεπισκόπησης</a:t>
                      </a: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 στη Γεωργία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643053"/>
                  </a:ext>
                </a:extLst>
              </a:tr>
              <a:tr h="3473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0810.8.025.0</a:t>
                      </a: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Διπλωματική Εργασία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9378364"/>
                  </a:ext>
                </a:extLst>
              </a:tr>
              <a:tr h="5209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Επιλογής Υποχρεωτικά Μαθήματα</a:t>
                      </a:r>
                      <a:endParaRPr lang="el-GR" sz="1800" b="1" dirty="0" smtClean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7037197"/>
                  </a:ext>
                </a:extLst>
              </a:tr>
              <a:tr h="2906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Μάθημα Επιλογής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903669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Μάθημα Επιλογής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2323025"/>
                  </a:ext>
                </a:extLst>
              </a:tr>
              <a:tr h="2083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Μάθημα Επιλογής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7040052"/>
                  </a:ext>
                </a:extLst>
              </a:tr>
              <a:tr h="3473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ΣΥΝΟΛΟ ΜΑΘΗΜΑΤΩΝ: 6 (3 Υ + 3 ΕΥ)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endParaRPr lang="el-G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141231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9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5017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7772400" cy="648072"/>
          </a:xfrm>
        </p:spPr>
        <p:txBody>
          <a:bodyPr/>
          <a:lstStyle/>
          <a:p>
            <a:pPr algn="ctr"/>
            <a:r>
              <a:rPr lang="el-GR" sz="2800" cap="none" dirty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Νέο ΠΠΣ - </a:t>
            </a:r>
            <a:r>
              <a:rPr lang="el-GR" sz="28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9</a:t>
            </a:r>
            <a:r>
              <a:rPr lang="el-GR" sz="2800" cap="none" baseline="300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ο</a:t>
            </a:r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 Εξάμηνο</a:t>
            </a:r>
            <a:endParaRPr lang="el-GR" sz="2800" dirty="0">
              <a:solidFill>
                <a:srgbClr val="000099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772124"/>
              </p:ext>
            </p:extLst>
          </p:nvPr>
        </p:nvGraphicFramePr>
        <p:xfrm>
          <a:off x="395536" y="1462533"/>
          <a:ext cx="8280920" cy="39826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447976608"/>
                    </a:ext>
                  </a:extLst>
                </a:gridCol>
                <a:gridCol w="4616378">
                  <a:extLst>
                    <a:ext uri="{9D8B030D-6E8A-4147-A177-3AD203B41FA5}">
                      <a16:colId xmlns:a16="http://schemas.microsoft.com/office/drawing/2014/main" val="4171004752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3906974513"/>
                    </a:ext>
                  </a:extLst>
                </a:gridCol>
                <a:gridCol w="487113">
                  <a:extLst>
                    <a:ext uri="{9D8B030D-6E8A-4147-A177-3AD203B41FA5}">
                      <a16:colId xmlns:a16="http://schemas.microsoft.com/office/drawing/2014/main" val="3884217530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443094414"/>
                    </a:ext>
                  </a:extLst>
                </a:gridCol>
                <a:gridCol w="695875">
                  <a:extLst>
                    <a:ext uri="{9D8B030D-6E8A-4147-A177-3AD203B41FA5}">
                      <a16:colId xmlns:a16="http://schemas.microsoft.com/office/drawing/2014/main" val="1149392115"/>
                    </a:ext>
                  </a:extLst>
                </a:gridCol>
              </a:tblGrid>
              <a:tr h="167215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ΜΑΘΗΜΑ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Ώρες/</a:t>
                      </a:r>
                      <a:r>
                        <a:rPr lang="el-GR" sz="1600" dirty="0" err="1">
                          <a:effectLst/>
                          <a:latin typeface="+mn-lt"/>
                          <a:cs typeface="Calibri" panose="020F0502020204030204" pitchFamily="34" charset="0"/>
                        </a:rPr>
                        <a:t>εβδ</a:t>
                      </a: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.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ECTS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4629410"/>
                  </a:ext>
                </a:extLst>
              </a:tr>
              <a:tr h="208385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Θ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ΑΠ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ΕΡΓ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787360"/>
                  </a:ext>
                </a:extLst>
              </a:tr>
              <a:tr h="2083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ΚΩΔΙΚΟΣ</a:t>
                      </a: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Υποχρεωτικά Μαθήματα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357883"/>
                  </a:ext>
                </a:extLst>
              </a:tr>
              <a:tr h="5209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0810.8.001.0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Ποιότητα και Συστήματα Πιστοποίησης Γεωργικής Παραγωγής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8256666"/>
                  </a:ext>
                </a:extLst>
              </a:tr>
              <a:tr h="41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0810.5.001.0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Βιολογική Γεωργία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643053"/>
                  </a:ext>
                </a:extLst>
              </a:tr>
              <a:tr h="3473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0810.9.014.0</a:t>
                      </a: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Διπλωματική Εργασία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9378364"/>
                  </a:ext>
                </a:extLst>
              </a:tr>
              <a:tr h="5209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Επιλογής Υποχρεωτικά Μαθήματα</a:t>
                      </a:r>
                      <a:endParaRPr lang="el-GR" sz="1800" b="1" dirty="0" smtClean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7037197"/>
                  </a:ext>
                </a:extLst>
              </a:tr>
              <a:tr h="2906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Μάθημα Επιλογής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903669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Μάθημα Επιλογής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2323025"/>
                  </a:ext>
                </a:extLst>
              </a:tr>
              <a:tr h="2083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Μάθημα Επιλογής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7040052"/>
                  </a:ext>
                </a:extLst>
              </a:tr>
              <a:tr h="3473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ΣΥΝΟΛΟ ΜΑΘΗΜΑΤΩΝ: 6 (3 Υ + 3 ΕΥ)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endParaRPr lang="el-G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1412313"/>
                  </a:ext>
                </a:extLst>
              </a:tr>
            </a:tbl>
          </a:graphicData>
        </a:graphic>
      </p:graphicFrame>
      <p:sp>
        <p:nvSpPr>
          <p:cNvPr id="4" name="Θέση κειμένου 2"/>
          <p:cNvSpPr>
            <a:spLocks noGrp="1"/>
          </p:cNvSpPr>
          <p:nvPr>
            <p:ph type="body" idx="1"/>
          </p:nvPr>
        </p:nvSpPr>
        <p:spPr>
          <a:xfrm>
            <a:off x="288032" y="5445224"/>
            <a:ext cx="8532440" cy="1152128"/>
          </a:xfrm>
        </p:spPr>
        <p:txBody>
          <a:bodyPr/>
          <a:lstStyle/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Επιλογής Υποχρεωτικά</a:t>
            </a:r>
            <a:r>
              <a:rPr lang="en-US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 </a:t>
            </a: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Μαθήματα: </a:t>
            </a:r>
            <a:r>
              <a:rPr lang="el-GR" kern="1200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Επιλέγονται 3 μαθήματα Κατεύθυνσης ή άλλης Κατεύθυνσης ή Ελεύθερης 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Επιλογής</a:t>
            </a:r>
          </a:p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Διπλωματική Εργασία: 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Συνέχιση διπλωματικής εργασίας</a:t>
            </a:r>
            <a:r>
              <a:rPr lang="en-US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 </a:t>
            </a:r>
            <a:r>
              <a:rPr lang="el-GR" kern="1200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(5 </a:t>
            </a:r>
            <a:r>
              <a:rPr lang="en-US" kern="1200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ECTS</a:t>
            </a:r>
            <a:r>
              <a:rPr lang="en-US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)</a:t>
            </a:r>
            <a:endParaRPr lang="el-GR" kern="1200" dirty="0">
              <a:solidFill>
                <a:schemeClr val="dk1"/>
              </a:solidFill>
              <a:effectLst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9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3077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1268760"/>
            <a:ext cx="7772400" cy="648072"/>
          </a:xfrm>
        </p:spPr>
        <p:txBody>
          <a:bodyPr/>
          <a:lstStyle/>
          <a:p>
            <a:pPr algn="ctr"/>
            <a:r>
              <a:rPr lang="el-GR" sz="2800" cap="none" dirty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Νέο ΠΠΣ - </a:t>
            </a:r>
            <a:r>
              <a:rPr lang="el-GR" sz="28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10</a:t>
            </a:r>
            <a:r>
              <a:rPr lang="el-GR" sz="2800" cap="none" baseline="300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ο</a:t>
            </a:r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 Εξάμηνο</a:t>
            </a:r>
            <a:endParaRPr lang="el-GR" sz="2800" dirty="0">
              <a:solidFill>
                <a:srgbClr val="000099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508611"/>
              </p:ext>
            </p:extLst>
          </p:nvPr>
        </p:nvGraphicFramePr>
        <p:xfrm>
          <a:off x="395536" y="1916832"/>
          <a:ext cx="8335803" cy="24613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3035">
                  <a:extLst>
                    <a:ext uri="{9D8B030D-6E8A-4147-A177-3AD203B41FA5}">
                      <a16:colId xmlns:a16="http://schemas.microsoft.com/office/drawing/2014/main" val="2447976608"/>
                    </a:ext>
                  </a:extLst>
                </a:gridCol>
                <a:gridCol w="4616378">
                  <a:extLst>
                    <a:ext uri="{9D8B030D-6E8A-4147-A177-3AD203B41FA5}">
                      <a16:colId xmlns:a16="http://schemas.microsoft.com/office/drawing/2014/main" val="4171004752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3906974513"/>
                    </a:ext>
                  </a:extLst>
                </a:gridCol>
                <a:gridCol w="487113">
                  <a:extLst>
                    <a:ext uri="{9D8B030D-6E8A-4147-A177-3AD203B41FA5}">
                      <a16:colId xmlns:a16="http://schemas.microsoft.com/office/drawing/2014/main" val="3884217530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443094414"/>
                    </a:ext>
                  </a:extLst>
                </a:gridCol>
                <a:gridCol w="695875">
                  <a:extLst>
                    <a:ext uri="{9D8B030D-6E8A-4147-A177-3AD203B41FA5}">
                      <a16:colId xmlns:a16="http://schemas.microsoft.com/office/drawing/2014/main" val="1149392115"/>
                    </a:ext>
                  </a:extLst>
                </a:gridCol>
              </a:tblGrid>
              <a:tr h="305628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ΜΑΘΗΜΑ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Ώρες/</a:t>
                      </a:r>
                      <a:r>
                        <a:rPr lang="el-GR" sz="1600" dirty="0" err="1">
                          <a:effectLst/>
                          <a:latin typeface="+mn-lt"/>
                          <a:cs typeface="Calibri" panose="020F0502020204030204" pitchFamily="34" charset="0"/>
                        </a:rPr>
                        <a:t>εβδ</a:t>
                      </a: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.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ECTS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4629410"/>
                  </a:ext>
                </a:extLst>
              </a:tr>
              <a:tr h="305628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Θ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ΑΠ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ΕΡΓ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787360"/>
                  </a:ext>
                </a:extLst>
              </a:tr>
              <a:tr h="3437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ΚΩΔΙΚΟΣ</a:t>
                      </a: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Υποχρεωτικά</a:t>
                      </a:r>
                      <a:endParaRPr lang="el-G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357883"/>
                  </a:ext>
                </a:extLst>
              </a:tr>
              <a:tr h="6102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0810.10.001.0</a:t>
                      </a: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Διπλωματική Εργασία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8256666"/>
                  </a:ext>
                </a:extLst>
              </a:tr>
              <a:tr h="4893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0810.10.002.0</a:t>
                      </a: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Πρακτική Άσκηση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643053"/>
                  </a:ext>
                </a:extLst>
              </a:tr>
              <a:tr h="4068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ΣΥΝΟΛΟ: 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endParaRPr lang="el-GR" sz="18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9378364"/>
                  </a:ext>
                </a:extLst>
              </a:tr>
            </a:tbl>
          </a:graphicData>
        </a:graphic>
      </p:graphicFrame>
      <p:sp>
        <p:nvSpPr>
          <p:cNvPr id="6" name="Θέση κειμένου 2"/>
          <p:cNvSpPr txBox="1">
            <a:spLocks/>
          </p:cNvSpPr>
          <p:nvPr/>
        </p:nvSpPr>
        <p:spPr bwMode="auto">
          <a:xfrm>
            <a:off x="323528" y="4725144"/>
            <a:ext cx="8640960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None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Διπλωματική Εργασία: 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Συγγραφή και παρουσίαση της διπλωματικής </a:t>
            </a:r>
            <a:r>
              <a:rPr lang="el-GR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εργασίας </a:t>
            </a:r>
            <a:r>
              <a:rPr lang="el-GR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(20 </a:t>
            </a:r>
            <a:r>
              <a:rPr lang="en-US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ECTS</a:t>
            </a:r>
            <a:r>
              <a:rPr lang="en-US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)</a:t>
            </a:r>
            <a:endParaRPr lang="el-GR" kern="1200" dirty="0" smtClean="0">
              <a:solidFill>
                <a:schemeClr val="dk1"/>
              </a:solidFill>
              <a:effectLst/>
              <a:cs typeface="Calibri" panose="020F0502020204030204" pitchFamily="34" charset="0"/>
            </a:endParaRPr>
          </a:p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b="1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Πρακτική Άσκηση: </a:t>
            </a:r>
            <a:r>
              <a:rPr lang="el-GR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Υλοποίηση τετράμηνης πρακτικής άσκησης</a:t>
            </a:r>
            <a:endParaRPr lang="el-GR" kern="1200" dirty="0" smtClean="0">
              <a:solidFill>
                <a:schemeClr val="dk1"/>
              </a:solidFill>
              <a:effectLst/>
              <a:cs typeface="Calibri" panose="020F0502020204030204" pitchFamily="34" charset="0"/>
            </a:endParaRPr>
          </a:p>
          <a:p>
            <a:endParaRPr lang="el-GR" b="1" kern="1200" dirty="0" smtClean="0">
              <a:solidFill>
                <a:schemeClr val="dk1"/>
              </a:solidFill>
              <a:effectLst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0773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969"/>
            <a:ext cx="8229600" cy="863823"/>
          </a:xfrm>
        </p:spPr>
        <p:txBody>
          <a:bodyPr/>
          <a:lstStyle/>
          <a:p>
            <a:pPr eaLnBrk="1" hangingPunct="1"/>
            <a:r>
              <a:rPr lang="el-GR" altLang="el-GR" sz="2800" b="1" dirty="0" smtClean="0">
                <a:solidFill>
                  <a:srgbClr val="000099"/>
                </a:solidFill>
                <a:effectLst/>
              </a:rPr>
              <a:t>Κατευθύνσεις Σπουδών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8" y="1484784"/>
            <a:ext cx="8820472" cy="4530725"/>
          </a:xfrm>
        </p:spPr>
        <p:txBody>
          <a:bodyPr/>
          <a:lstStyle/>
          <a:p>
            <a:pPr marL="542925" indent="-360363"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Το ΠΠΣ περιλαμβάνει 3 Κατευθύνσεις</a:t>
            </a:r>
          </a:p>
          <a:p>
            <a:pPr marL="942975" lvl="1" indent="-312738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1800" b="1" dirty="0" smtClean="0">
                <a:solidFill>
                  <a:srgbClr val="000099"/>
                </a:solidFill>
                <a:effectLst/>
              </a:rPr>
              <a:t>Α: </a:t>
            </a:r>
            <a:r>
              <a:rPr lang="el-GR" altLang="el-GR" sz="1800" b="1" dirty="0">
                <a:solidFill>
                  <a:srgbClr val="000099"/>
                </a:solidFill>
                <a:effectLst/>
              </a:rPr>
              <a:t>Φυτοπροστασίας και Βιοτεχνολογικών </a:t>
            </a:r>
            <a:r>
              <a:rPr lang="el-GR" altLang="el-GR" sz="1800" b="1" dirty="0" smtClean="0">
                <a:solidFill>
                  <a:srgbClr val="000099"/>
                </a:solidFill>
                <a:effectLst/>
              </a:rPr>
              <a:t>Εφαρμογών</a:t>
            </a:r>
          </a:p>
          <a:p>
            <a:pPr marL="942975" lvl="1" indent="-312738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1800" b="1" dirty="0" smtClean="0">
                <a:solidFill>
                  <a:srgbClr val="000099"/>
                </a:solidFill>
                <a:effectLst/>
              </a:rPr>
              <a:t>Β: </a:t>
            </a:r>
            <a:r>
              <a:rPr lang="el-GR" altLang="el-GR" sz="1800" b="1" dirty="0">
                <a:solidFill>
                  <a:srgbClr val="000099"/>
                </a:solidFill>
                <a:effectLst/>
              </a:rPr>
              <a:t>Αξιοποίηση Φυσικών Πόρων </a:t>
            </a:r>
            <a:endParaRPr lang="el-GR" altLang="el-GR" sz="1800" b="1" dirty="0" smtClean="0">
              <a:solidFill>
                <a:srgbClr val="000099"/>
              </a:solidFill>
              <a:effectLst/>
            </a:endParaRPr>
          </a:p>
          <a:p>
            <a:pPr marL="942975" lvl="1" indent="-312738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1800" b="1" dirty="0" smtClean="0">
                <a:solidFill>
                  <a:srgbClr val="000099"/>
                </a:solidFill>
                <a:effectLst/>
              </a:rPr>
              <a:t>Γ: </a:t>
            </a:r>
            <a:r>
              <a:rPr lang="el-GR" altLang="el-GR" sz="1800" b="1" dirty="0" err="1" smtClean="0">
                <a:solidFill>
                  <a:srgbClr val="000099"/>
                </a:solidFill>
                <a:effectLst/>
              </a:rPr>
              <a:t>Οπωροκηπευτικών</a:t>
            </a:r>
            <a:r>
              <a:rPr lang="el-GR" altLang="el-GR" sz="1800" b="1" dirty="0" smtClean="0">
                <a:solidFill>
                  <a:srgbClr val="000099"/>
                </a:solidFill>
                <a:effectLst/>
              </a:rPr>
              <a:t> </a:t>
            </a:r>
            <a:r>
              <a:rPr lang="el-GR" altLang="el-GR" sz="1800" b="1" dirty="0">
                <a:solidFill>
                  <a:srgbClr val="000099"/>
                </a:solidFill>
                <a:effectLst/>
              </a:rPr>
              <a:t>και Αρχιτεκτονικής </a:t>
            </a:r>
            <a:r>
              <a:rPr lang="el-GR" altLang="el-GR" sz="1800" b="1" dirty="0" smtClean="0">
                <a:solidFill>
                  <a:srgbClr val="000099"/>
                </a:solidFill>
                <a:effectLst/>
              </a:rPr>
              <a:t>Τοπίου</a:t>
            </a:r>
          </a:p>
          <a:p>
            <a:pPr marL="542925" indent="-360363" algn="just"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Τα μαθήματα Κατεύθυνσης προσφέρονται στο 7</a:t>
            </a:r>
            <a:r>
              <a:rPr lang="el-GR" altLang="el-GR" sz="2000" baseline="30000" dirty="0" smtClean="0">
                <a:solidFill>
                  <a:srgbClr val="000099"/>
                </a:solidFill>
                <a:effectLst/>
              </a:rPr>
              <a:t>ο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, 8</a:t>
            </a:r>
            <a:r>
              <a:rPr lang="el-GR" altLang="el-GR" sz="2000" baseline="30000" dirty="0" smtClean="0">
                <a:solidFill>
                  <a:srgbClr val="000099"/>
                </a:solidFill>
                <a:effectLst/>
              </a:rPr>
              <a:t>ο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και 9</a:t>
            </a:r>
            <a:r>
              <a:rPr lang="el-GR" altLang="el-GR" sz="2000" baseline="30000" dirty="0" smtClean="0">
                <a:solidFill>
                  <a:srgbClr val="000099"/>
                </a:solidFill>
                <a:effectLst/>
              </a:rPr>
              <a:t>ο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 εξάμηνο</a:t>
            </a:r>
          </a:p>
          <a:p>
            <a:pPr marL="542925" indent="-360363" algn="just"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Όλα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τα μαθήματα Κατεύθυνσης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είναι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Επιλογής Υποχρεωτικά </a:t>
            </a:r>
          </a:p>
          <a:p>
            <a:pPr marL="542925" indent="-360363" algn="just"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Οι φοιτητές με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την ολοκλήρωση του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6</a:t>
            </a:r>
            <a:r>
              <a:rPr lang="el-GR" altLang="el-GR" sz="2000" baseline="30000" dirty="0" smtClean="0">
                <a:solidFill>
                  <a:srgbClr val="000099"/>
                </a:solidFill>
                <a:effectLst/>
              </a:rPr>
              <a:t>ου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 εξαμήνου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επιλέγουν μία από τις τρεις προσφερόμενες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Κατευθύνσεις</a:t>
            </a:r>
          </a:p>
          <a:p>
            <a:pPr marL="942975" lvl="1" indent="-542925" algn="just"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Για </a:t>
            </a:r>
            <a:r>
              <a:rPr lang="el-GR" altLang="el-GR" sz="1800" dirty="0">
                <a:solidFill>
                  <a:srgbClr val="000099"/>
                </a:solidFill>
                <a:effectLst/>
              </a:rPr>
              <a:t>την επιλογή Κατεύθυνσης απαραίτητη προϋπόθεση είναι οι φοιτητές να έχουν 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συμπληρώσει </a:t>
            </a:r>
            <a:r>
              <a:rPr lang="el-GR" altLang="el-GR" sz="1800" dirty="0">
                <a:solidFill>
                  <a:srgbClr val="000099"/>
                </a:solidFill>
                <a:effectLst/>
              </a:rPr>
              <a:t>τουλάχιστον </a:t>
            </a:r>
            <a:r>
              <a:rPr lang="el-GR" altLang="el-GR" sz="1800" b="1" dirty="0">
                <a:solidFill>
                  <a:srgbClr val="000099"/>
                </a:solidFill>
                <a:effectLst/>
              </a:rPr>
              <a:t>60 </a:t>
            </a:r>
            <a:r>
              <a:rPr lang="el-GR" altLang="el-GR" sz="1800" b="1" dirty="0" smtClean="0">
                <a:solidFill>
                  <a:srgbClr val="000099"/>
                </a:solidFill>
                <a:effectLst/>
              </a:rPr>
              <a:t>ECTS </a:t>
            </a:r>
          </a:p>
          <a:p>
            <a:pPr marL="542925" indent="-360363" algn="just"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000" dirty="0" smtClean="0">
                <a:solidFill>
                  <a:srgbClr val="000099"/>
                </a:solidFill>
                <a:effectLst/>
              </a:rPr>
              <a:t>Η </a:t>
            </a:r>
            <a:r>
              <a:rPr lang="el-GR" sz="2000" dirty="0">
                <a:solidFill>
                  <a:srgbClr val="000099"/>
                </a:solidFill>
                <a:effectLst/>
              </a:rPr>
              <a:t>Κατεύθυνση ολοκληρώνεται με την επιτυχή παρακολούθηση τουλάχιστον 5 από τα προσφερόμενα μαθήματα της αντίστοιχης Κατεύθυνσης.</a:t>
            </a:r>
            <a:endParaRPr lang="el-GR" altLang="el-GR" sz="2000" dirty="0">
              <a:solidFill>
                <a:srgbClr val="000099"/>
              </a:soli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7" name="Picture 1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4883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/>
          <p:cNvSpPr>
            <a:spLocks noGrp="1"/>
          </p:cNvSpPr>
          <p:nvPr>
            <p:ph type="title"/>
          </p:nvPr>
        </p:nvSpPr>
        <p:spPr>
          <a:xfrm>
            <a:off x="144016" y="900765"/>
            <a:ext cx="8892480" cy="648072"/>
          </a:xfrm>
        </p:spPr>
        <p:txBody>
          <a:bodyPr/>
          <a:lstStyle/>
          <a:p>
            <a:pPr algn="ctr"/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Κατεύθυνση Α: Φυτοπροστασίας </a:t>
            </a:r>
            <a:r>
              <a:rPr lang="el-GR" sz="2800" cap="none" dirty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και </a:t>
            </a:r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Βιοτεχνολογικών Εφαρμογών</a:t>
            </a:r>
            <a:endParaRPr lang="el-GR" sz="2800" cap="none" dirty="0">
              <a:solidFill>
                <a:srgbClr val="000099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195260"/>
              </p:ext>
            </p:extLst>
          </p:nvPr>
        </p:nvGraphicFramePr>
        <p:xfrm>
          <a:off x="214946" y="1980885"/>
          <a:ext cx="8712966" cy="38832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194">
                  <a:extLst>
                    <a:ext uri="{9D8B030D-6E8A-4147-A177-3AD203B41FA5}">
                      <a16:colId xmlns:a16="http://schemas.microsoft.com/office/drawing/2014/main" val="1900047396"/>
                    </a:ext>
                  </a:extLst>
                </a:gridCol>
                <a:gridCol w="4036300">
                  <a:extLst>
                    <a:ext uri="{9D8B030D-6E8A-4147-A177-3AD203B41FA5}">
                      <a16:colId xmlns:a16="http://schemas.microsoft.com/office/drawing/2014/main" val="263051645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7751149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639885964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313268700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749975293"/>
                    </a:ext>
                  </a:extLst>
                </a:gridCol>
                <a:gridCol w="881190">
                  <a:extLst>
                    <a:ext uri="{9D8B030D-6E8A-4147-A177-3AD203B41FA5}">
                      <a16:colId xmlns:a16="http://schemas.microsoft.com/office/drawing/2014/main" val="1531841952"/>
                    </a:ext>
                  </a:extLst>
                </a:gridCol>
                <a:gridCol w="1351058">
                  <a:extLst>
                    <a:ext uri="{9D8B030D-6E8A-4147-A177-3AD203B41FA5}">
                      <a16:colId xmlns:a16="http://schemas.microsoft.com/office/drawing/2014/main" val="3658815987"/>
                    </a:ext>
                  </a:extLst>
                </a:gridCol>
              </a:tblGrid>
              <a:tr h="182880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ΜΑΘΗΜΑ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Ώρες/εβδ.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ECTS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Κατεύθυνση</a:t>
                      </a:r>
                      <a:endParaRPr lang="el-GR" sz="18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Εξάμηνο διδασκαλίας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9317973"/>
                  </a:ext>
                </a:extLst>
              </a:tr>
              <a:tr h="304800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Θ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ΑΠ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ΕΡΓ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30524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Ασθένειες Κηπευτικών και Ανθοκομικών Καλλιεργειών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l-GR" sz="18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</a:t>
                      </a:r>
                      <a:endParaRPr kumimoji="0" lang="el-GR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r>
                        <a:rPr lang="el-GR" sz="1800" baseline="300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ο</a:t>
                      </a: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lang="el-GR" sz="1800" baseline="300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ο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08199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Ειδικά Θέματα Βιοτεχνολογίας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7477226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Αειφόρος Διαχείριση Βιοτικών Πόρων στη Γεωργία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1349655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Γεωργική Ζωολογία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3286641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Ειδικά Θέματα Φυτοπροστασίας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  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043827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Παράγοντες Καταπόνησης Φυτών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2567223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Διαγνωστική Φυτοπαθολογία - Ειδικά Θέματα Φυτοπαθολογίας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605779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Ασθένειες Φυτών Μεγάλης Καλλιέργειας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60279831"/>
                  </a:ext>
                </a:extLst>
              </a:tr>
            </a:tbl>
          </a:graphicData>
        </a:graphic>
      </p:graphicFrame>
      <p:sp>
        <p:nvSpPr>
          <p:cNvPr id="4" name="Θέση κειμένου 2"/>
          <p:cNvSpPr txBox="1">
            <a:spLocks/>
          </p:cNvSpPr>
          <p:nvPr/>
        </p:nvSpPr>
        <p:spPr bwMode="auto">
          <a:xfrm>
            <a:off x="179512" y="5877272"/>
            <a:ext cx="8856984" cy="512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None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dirty="0">
                <a:solidFill>
                  <a:srgbClr val="000099"/>
                </a:solidFill>
                <a:effectLst/>
              </a:rPr>
              <a:t>Καταργήθηκε το μάθημα Νέες Τεχνολογίες στη Γενετική Βελτίωση </a:t>
            </a:r>
            <a:r>
              <a:rPr lang="el-GR" dirty="0" smtClean="0">
                <a:solidFill>
                  <a:srgbClr val="000099"/>
                </a:solidFill>
                <a:effectLst/>
              </a:rPr>
              <a:t>Φυτών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9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0353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4977"/>
            <a:ext cx="8229600" cy="863823"/>
          </a:xfrm>
        </p:spPr>
        <p:txBody>
          <a:bodyPr/>
          <a:lstStyle/>
          <a:p>
            <a:pPr eaLnBrk="1" hangingPunct="1"/>
            <a:r>
              <a:rPr lang="el-GR" altLang="el-GR" sz="2800" b="1" dirty="0" smtClean="0">
                <a:solidFill>
                  <a:srgbClr val="000099"/>
                </a:solidFill>
                <a:effectLst/>
              </a:rPr>
              <a:t>Δεδομένα</a:t>
            </a:r>
            <a:r>
              <a:rPr lang="en-US" altLang="el-GR" sz="2800" b="1" dirty="0" smtClean="0">
                <a:solidFill>
                  <a:srgbClr val="000099"/>
                </a:solidFill>
                <a:effectLst/>
              </a:rPr>
              <a:t> </a:t>
            </a:r>
            <a:r>
              <a:rPr lang="el-GR" altLang="el-GR" sz="2800" b="1" dirty="0" smtClean="0">
                <a:solidFill>
                  <a:srgbClr val="000099"/>
                </a:solidFill>
                <a:effectLst/>
              </a:rPr>
              <a:t>για την αναμόρφωση του ΠΠΣ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2910" y="1700808"/>
            <a:ext cx="8579296" cy="4530725"/>
          </a:xfrm>
        </p:spPr>
        <p:txBody>
          <a:bodyPr/>
          <a:lstStyle/>
          <a:p>
            <a:pPr algn="just" eaLnBrk="1" hangingPunct="1">
              <a:spcBef>
                <a:spcPts val="0"/>
              </a:spcBef>
              <a:spcAft>
                <a:spcPts val="8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Όλα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τα διαθέσιμα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στοιχεία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από τα 6 πρώτα χρόνια εφαρμογής του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ΠΠΣ </a:t>
            </a:r>
            <a:endParaRPr lang="el-GR" altLang="el-GR" sz="2000" dirty="0">
              <a:solidFill>
                <a:srgbClr val="000099"/>
              </a:solidFill>
              <a:effectLst/>
            </a:endParaRPr>
          </a:p>
          <a:p>
            <a:pPr algn="just" eaLnBrk="1" hangingPunct="1">
              <a:spcBef>
                <a:spcPts val="0"/>
              </a:spcBef>
              <a:spcAft>
                <a:spcPts val="8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n-US" altLang="el-GR" sz="2000" dirty="0">
                <a:solidFill>
                  <a:srgbClr val="000099"/>
                </a:solidFill>
                <a:effectLst/>
              </a:rPr>
              <a:t>T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α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δεδομένα της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ετήσιας αξιολόγησης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του ΠΠΣ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από την Ομάδα Εσωτερικής Αξιολόγησης (ΟΜΕΑ) του Τμήματος</a:t>
            </a:r>
          </a:p>
          <a:p>
            <a:pPr algn="just" eaLnBrk="1" hangingPunct="1">
              <a:spcBef>
                <a:spcPts val="0"/>
              </a:spcBef>
              <a:spcAft>
                <a:spcPts val="8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Τα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δεδομένα της αξιολόγησης της εκπαιδευτικής διαδικασίας από τους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φοιτητές</a:t>
            </a:r>
            <a:r>
              <a:rPr lang="en-US" altLang="el-GR" sz="2000" dirty="0" smtClean="0">
                <a:solidFill>
                  <a:srgbClr val="000099"/>
                </a:solidFill>
                <a:effectLst/>
              </a:rPr>
              <a:t>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 </a:t>
            </a:r>
            <a:endParaRPr lang="el-GR" altLang="el-GR" sz="2000" dirty="0">
              <a:solidFill>
                <a:srgbClr val="000099"/>
              </a:solidFill>
              <a:effectLst/>
            </a:endParaRPr>
          </a:p>
          <a:p>
            <a:pPr algn="just" eaLnBrk="1" hangingPunct="1">
              <a:spcBef>
                <a:spcPts val="0"/>
              </a:spcBef>
              <a:spcAft>
                <a:spcPts val="8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Οι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πρόσφατες εξελίξεις στις Γεωπονικές Επιστήμες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στην Ελλάδα και διεθνώς</a:t>
            </a:r>
            <a:endParaRPr lang="el-GR" altLang="el-GR" sz="2000" dirty="0">
              <a:solidFill>
                <a:srgbClr val="000099"/>
              </a:solidFill>
              <a:effectLst/>
            </a:endParaRPr>
          </a:p>
          <a:p>
            <a:pPr algn="just" eaLnBrk="1" hangingPunct="1">
              <a:spcBef>
                <a:spcPts val="0"/>
              </a:spcBef>
              <a:spcAft>
                <a:spcPts val="8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l-GR" altLang="el-GR" sz="2000" dirty="0">
                <a:solidFill>
                  <a:srgbClr val="000099"/>
                </a:solidFill>
                <a:effectLst/>
              </a:rPr>
              <a:t>Τ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ο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διδακτικό δυναμικό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του Τμήματος και οι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διαθέσιμες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υποδομές</a:t>
            </a:r>
            <a:endParaRPr lang="el-GR" altLang="el-GR" sz="2000" dirty="0">
              <a:solidFill>
                <a:srgbClr val="000099"/>
              </a:solidFill>
              <a:effectLst/>
            </a:endParaRP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Οι προτάσεις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της Επιτροπής Εξωτερικής Αξιολόγησης και Πιστοποίησης του ΠΠΣ (Νοέμβριος 2022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), μεταξύ άλλων</a:t>
            </a:r>
          </a:p>
          <a:p>
            <a:pPr lvl="1" algn="just" eaLnBrk="1" hangingPunct="1">
              <a:spcBef>
                <a:spcPts val="0"/>
              </a:spcBef>
              <a:spcAft>
                <a:spcPts val="30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el-GR" altLang="el-GR" sz="1800" dirty="0">
                <a:solidFill>
                  <a:srgbClr val="000099"/>
                </a:solidFill>
                <a:effectLst/>
              </a:rPr>
              <a:t>Μείωση του απαιτούμενου αριθμού μαθημάτων για τη λήψη πτυχίου </a:t>
            </a:r>
            <a:endParaRPr lang="el-GR" altLang="el-GR" sz="1800" dirty="0" smtClean="0">
              <a:solidFill>
                <a:srgbClr val="000099"/>
              </a:solidFill>
              <a:effectLst/>
            </a:endParaRPr>
          </a:p>
          <a:p>
            <a:pPr lvl="1" algn="just" eaLnBrk="1" hangingPunct="1">
              <a:spcBef>
                <a:spcPts val="0"/>
              </a:spcBef>
              <a:spcAft>
                <a:spcPts val="300"/>
              </a:spcAft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Περαιτέρω σύνδεση της εκπαίδευσης με την έρευνα  </a:t>
            </a:r>
            <a:endParaRPr lang="el-GR" altLang="el-GR" sz="1800" dirty="0">
              <a:solidFill>
                <a:srgbClr val="000099"/>
              </a:solidFill>
              <a:effectLst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6" name="Picture 1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2721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/>
          <p:cNvSpPr>
            <a:spLocks noGrp="1"/>
          </p:cNvSpPr>
          <p:nvPr>
            <p:ph type="title"/>
          </p:nvPr>
        </p:nvSpPr>
        <p:spPr>
          <a:xfrm>
            <a:off x="144016" y="692696"/>
            <a:ext cx="8892480" cy="576064"/>
          </a:xfrm>
        </p:spPr>
        <p:txBody>
          <a:bodyPr/>
          <a:lstStyle/>
          <a:p>
            <a:pPr algn="ctr"/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Κατεύθυνση Β: Αξιοποίηση </a:t>
            </a:r>
            <a:r>
              <a:rPr lang="el-GR" sz="2800" cap="none" dirty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Φυσικών Πόρων</a:t>
            </a: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8454584"/>
              </p:ext>
            </p:extLst>
          </p:nvPr>
        </p:nvGraphicFramePr>
        <p:xfrm>
          <a:off x="224090" y="1193897"/>
          <a:ext cx="8712966" cy="43953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194">
                  <a:extLst>
                    <a:ext uri="{9D8B030D-6E8A-4147-A177-3AD203B41FA5}">
                      <a16:colId xmlns:a16="http://schemas.microsoft.com/office/drawing/2014/main" val="1900047396"/>
                    </a:ext>
                  </a:extLst>
                </a:gridCol>
                <a:gridCol w="4036300">
                  <a:extLst>
                    <a:ext uri="{9D8B030D-6E8A-4147-A177-3AD203B41FA5}">
                      <a16:colId xmlns:a16="http://schemas.microsoft.com/office/drawing/2014/main" val="263051645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7751149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639885964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313268700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749975293"/>
                    </a:ext>
                  </a:extLst>
                </a:gridCol>
                <a:gridCol w="881190">
                  <a:extLst>
                    <a:ext uri="{9D8B030D-6E8A-4147-A177-3AD203B41FA5}">
                      <a16:colId xmlns:a16="http://schemas.microsoft.com/office/drawing/2014/main" val="1531841952"/>
                    </a:ext>
                  </a:extLst>
                </a:gridCol>
                <a:gridCol w="1351058">
                  <a:extLst>
                    <a:ext uri="{9D8B030D-6E8A-4147-A177-3AD203B41FA5}">
                      <a16:colId xmlns:a16="http://schemas.microsoft.com/office/drawing/2014/main" val="3658815987"/>
                    </a:ext>
                  </a:extLst>
                </a:gridCol>
              </a:tblGrid>
              <a:tr h="182880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ΜΑΘΗΜΑ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Ώρες/εβδ.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ECTS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Κατεύθυνση</a:t>
                      </a:r>
                      <a:endParaRPr lang="el-GR" sz="18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Εξάμηνο διδασκαλίας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9317973"/>
                  </a:ext>
                </a:extLst>
              </a:tr>
              <a:tr h="304800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Θ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ΑΠ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ΕΡΓ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30524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Γεωλογία – Γεωφυσική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l-GR" sz="17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Β</a:t>
                      </a:r>
                      <a:endParaRPr kumimoji="0" lang="el-GR" sz="17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r>
                        <a:rPr lang="el-GR" sz="1700" baseline="300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ο</a:t>
                      </a:r>
                      <a:r>
                        <a:rPr lang="el-GR" sz="17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lang="el-GR" sz="1700" baseline="300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ο</a:t>
                      </a:r>
                      <a:endParaRPr lang="el-G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08199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Υδρο</a:t>
                      </a: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-μετεωρολογία και Κλιματική Αλλαγή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Β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7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7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7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7477226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Γεωργική Υδραυλική ΙΙ -  (Αντλήσεις - Γεωτρήσεις)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Β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7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7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1349655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Εφαρμογή Υπολογιστικών Μεθόδων στη Γεωπονία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Β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7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7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3286641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Διαχείριση Υδατικών Πόρων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Β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7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7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7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043827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Καλλιέργειες εκτός Εδάφους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Β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7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7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2567223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Θερμοκηπιακές</a:t>
                      </a: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Κατασκευές και Εξοπλισμός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Β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7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7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605779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Ανανεώσιμες Πηγές Ενέργειας και Γεωργία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Β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  <a:r>
                        <a:rPr kumimoji="0" lang="el-GR" sz="17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lang="el-G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6027983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Επεξεργασία Υγρών Αποβλήτων και Επαναχρησιμοποίηση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Β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  <a:r>
                        <a:rPr kumimoji="0" lang="el-GR" sz="17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7385484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Διαχείριση Εδαφών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7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Β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  <a:r>
                        <a:rPr kumimoji="0" lang="el-GR" sz="17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3748731"/>
                  </a:ext>
                </a:extLst>
              </a:tr>
            </a:tbl>
          </a:graphicData>
        </a:graphic>
      </p:graphicFrame>
      <p:sp>
        <p:nvSpPr>
          <p:cNvPr id="6" name="Θέση κειμένου 2"/>
          <p:cNvSpPr txBox="1">
            <a:spLocks/>
          </p:cNvSpPr>
          <p:nvPr/>
        </p:nvSpPr>
        <p:spPr bwMode="auto">
          <a:xfrm>
            <a:off x="107440" y="6301365"/>
            <a:ext cx="9073072" cy="512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None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itchFamily="2" charset="2"/>
              <a:buNone/>
              <a:defRPr sz="16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8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Τα μαθήματα </a:t>
            </a:r>
            <a:r>
              <a:rPr lang="el-GR" sz="1800" b="1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Διαχείριση Εδαφών </a:t>
            </a:r>
            <a:r>
              <a:rPr lang="el-GR" sz="18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και </a:t>
            </a:r>
            <a:r>
              <a:rPr lang="el-GR" sz="1800" b="1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Καλλιέργειες εκτός Εδάφους </a:t>
            </a:r>
            <a:r>
              <a:rPr lang="el-GR" sz="18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έγιναν μαθήματα </a:t>
            </a:r>
            <a:r>
              <a:rPr lang="el-GR" sz="18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Κατεύθυνσης Β από Ελεύθερης Επιλογής </a:t>
            </a:r>
          </a:p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8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Το μάθημα Γεωλογία – Υδρογεωλογία </a:t>
            </a:r>
            <a:r>
              <a:rPr lang="el-GR" sz="18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μετονομάστηκε </a:t>
            </a:r>
            <a:r>
              <a:rPr lang="el-GR" sz="18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σε </a:t>
            </a:r>
            <a:r>
              <a:rPr lang="el-GR" sz="1800" b="1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Γεωλογία – Γεωφυσική</a:t>
            </a:r>
            <a:r>
              <a:rPr lang="el-GR" sz="18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 με μετατροπή του </a:t>
            </a:r>
            <a:r>
              <a:rPr lang="el-GR" sz="18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εργαστηριακού μέρους σε </a:t>
            </a:r>
            <a:r>
              <a:rPr lang="el-GR" sz="18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Ασκήσεις Πράξης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8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0476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/>
          <p:cNvSpPr>
            <a:spLocks noGrp="1"/>
          </p:cNvSpPr>
          <p:nvPr>
            <p:ph type="title"/>
          </p:nvPr>
        </p:nvSpPr>
        <p:spPr>
          <a:xfrm>
            <a:off x="0" y="908720"/>
            <a:ext cx="9144000" cy="504056"/>
          </a:xfrm>
        </p:spPr>
        <p:txBody>
          <a:bodyPr/>
          <a:lstStyle/>
          <a:p>
            <a:pPr algn="ctr"/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Κατεύθυνση Γ: </a:t>
            </a:r>
            <a:r>
              <a:rPr lang="el-GR" sz="2800" cap="none" dirty="0" err="1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Οπωροκηπευτικών</a:t>
            </a:r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 </a:t>
            </a:r>
            <a:r>
              <a:rPr lang="el-GR" sz="2800" cap="none" dirty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και Αρχιτεκτονικής Τοπίου</a:t>
            </a: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456467"/>
              </p:ext>
            </p:extLst>
          </p:nvPr>
        </p:nvGraphicFramePr>
        <p:xfrm>
          <a:off x="224090" y="1916834"/>
          <a:ext cx="8712966" cy="38884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194">
                  <a:extLst>
                    <a:ext uri="{9D8B030D-6E8A-4147-A177-3AD203B41FA5}">
                      <a16:colId xmlns:a16="http://schemas.microsoft.com/office/drawing/2014/main" val="1900047396"/>
                    </a:ext>
                  </a:extLst>
                </a:gridCol>
                <a:gridCol w="4036300">
                  <a:extLst>
                    <a:ext uri="{9D8B030D-6E8A-4147-A177-3AD203B41FA5}">
                      <a16:colId xmlns:a16="http://schemas.microsoft.com/office/drawing/2014/main" val="263051645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7751149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639885964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313268700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749975293"/>
                    </a:ext>
                  </a:extLst>
                </a:gridCol>
                <a:gridCol w="881190">
                  <a:extLst>
                    <a:ext uri="{9D8B030D-6E8A-4147-A177-3AD203B41FA5}">
                      <a16:colId xmlns:a16="http://schemas.microsoft.com/office/drawing/2014/main" val="1531841952"/>
                    </a:ext>
                  </a:extLst>
                </a:gridCol>
                <a:gridCol w="1351058">
                  <a:extLst>
                    <a:ext uri="{9D8B030D-6E8A-4147-A177-3AD203B41FA5}">
                      <a16:colId xmlns:a16="http://schemas.microsoft.com/office/drawing/2014/main" val="3658815987"/>
                    </a:ext>
                  </a:extLst>
                </a:gridCol>
              </a:tblGrid>
              <a:tr h="313960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ΜΑΘΗΜΑ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Ώρες/εβδ.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ECTS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Κατεύθυνση</a:t>
                      </a:r>
                      <a:endParaRPr lang="el-GR" sz="18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Εξάμηνο διδασκαλίας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9317973"/>
                  </a:ext>
                </a:extLst>
              </a:tr>
              <a:tr h="326051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Θ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ΑΠ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ΕΡΓ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305245"/>
                  </a:ext>
                </a:extLst>
              </a:tr>
              <a:tr h="326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Φυλλοβόλα Καρποφόρα Δένδρα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l-GR" sz="18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Γ</a:t>
                      </a:r>
                      <a:endParaRPr kumimoji="0" lang="el-GR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r>
                        <a:rPr lang="el-GR" sz="1800" baseline="300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ο</a:t>
                      </a: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lang="el-GR" sz="1800" baseline="300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ο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0819905"/>
                  </a:ext>
                </a:extLst>
              </a:tr>
              <a:tr h="326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Αρχιτεκτονική Τοπίου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Γ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74772264"/>
                  </a:ext>
                </a:extLst>
              </a:tr>
              <a:tr h="3139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Επιχειρηματική Ανθοκομία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Γ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13496557"/>
                  </a:ext>
                </a:extLst>
              </a:tr>
              <a:tr h="326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Αγροοικολογία</a:t>
                      </a:r>
                      <a:endParaRPr lang="el-GR" sz="18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Γ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32866417"/>
                  </a:ext>
                </a:extLst>
              </a:tr>
              <a:tr h="326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Καλλωπιστικά Φυτά  Εξωτερικών Χώρων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Γ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0438276"/>
                  </a:ext>
                </a:extLst>
              </a:tr>
              <a:tr h="326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Αρωματικά - Φαρμακευτικά Φυτά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Γ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25672239"/>
                  </a:ext>
                </a:extLst>
              </a:tr>
              <a:tr h="326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Ειδική Αμπελουργία-</a:t>
                      </a:r>
                      <a:r>
                        <a:rPr lang="el-GR" sz="18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Αμπελογραφία</a:t>
                      </a:r>
                      <a:endParaRPr lang="el-GR" sz="18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Γ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6057793"/>
                  </a:ext>
                </a:extLst>
              </a:tr>
              <a:tr h="326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Ειδικά Θέματα Λαχανοκομίας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Γ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60279831"/>
                  </a:ext>
                </a:extLst>
              </a:tr>
              <a:tr h="326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Ειδική Ελαιοκομία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Γ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73854841"/>
                  </a:ext>
                </a:extLst>
              </a:tr>
              <a:tr h="3260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Σχεδιασμός Τοπίου και </a:t>
                      </a:r>
                      <a:r>
                        <a:rPr lang="el-GR" sz="18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Κηποτεχνικά</a:t>
                      </a: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Έργα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Γ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3748731"/>
                  </a:ext>
                </a:extLst>
              </a:tr>
            </a:tbl>
          </a:graphicData>
        </a:graphic>
      </p:graphicFrame>
      <p:sp>
        <p:nvSpPr>
          <p:cNvPr id="6" name="Θέση κειμένου 2"/>
          <p:cNvSpPr>
            <a:spLocks noGrp="1"/>
          </p:cNvSpPr>
          <p:nvPr>
            <p:ph type="body" idx="1"/>
          </p:nvPr>
        </p:nvSpPr>
        <p:spPr>
          <a:xfrm>
            <a:off x="251520" y="6021288"/>
            <a:ext cx="7991872" cy="360040"/>
          </a:xfrm>
        </p:spPr>
        <p:txBody>
          <a:bodyPr/>
          <a:lstStyle/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Δεν υπάρχει αλλαγή στα μαθήματα</a:t>
            </a:r>
            <a:endParaRPr lang="el-GR" kern="1200" dirty="0" smtClean="0">
              <a:solidFill>
                <a:schemeClr val="dk1"/>
              </a:solidFill>
              <a:effectLst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716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04056"/>
          </a:xfrm>
        </p:spPr>
        <p:txBody>
          <a:bodyPr/>
          <a:lstStyle/>
          <a:p>
            <a:pPr algn="ctr"/>
            <a:r>
              <a:rPr lang="el-GR" sz="24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Μαθήματα Ελεύθερης Επιλογής Χειμερινού Εξαμήνου</a:t>
            </a:r>
            <a:endParaRPr lang="el-GR" sz="2400" cap="none" dirty="0">
              <a:solidFill>
                <a:srgbClr val="000099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239545"/>
              </p:ext>
            </p:extLst>
          </p:nvPr>
        </p:nvGraphicFramePr>
        <p:xfrm>
          <a:off x="224090" y="1124744"/>
          <a:ext cx="8712966" cy="4859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194">
                  <a:extLst>
                    <a:ext uri="{9D8B030D-6E8A-4147-A177-3AD203B41FA5}">
                      <a16:colId xmlns:a16="http://schemas.microsoft.com/office/drawing/2014/main" val="1900047396"/>
                    </a:ext>
                  </a:extLst>
                </a:gridCol>
                <a:gridCol w="4036300">
                  <a:extLst>
                    <a:ext uri="{9D8B030D-6E8A-4147-A177-3AD203B41FA5}">
                      <a16:colId xmlns:a16="http://schemas.microsoft.com/office/drawing/2014/main" val="2630516450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7751149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639885964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313268700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749975293"/>
                    </a:ext>
                  </a:extLst>
                </a:gridCol>
                <a:gridCol w="881190">
                  <a:extLst>
                    <a:ext uri="{9D8B030D-6E8A-4147-A177-3AD203B41FA5}">
                      <a16:colId xmlns:a16="http://schemas.microsoft.com/office/drawing/2014/main" val="1531841952"/>
                    </a:ext>
                  </a:extLst>
                </a:gridCol>
                <a:gridCol w="1351058">
                  <a:extLst>
                    <a:ext uri="{9D8B030D-6E8A-4147-A177-3AD203B41FA5}">
                      <a16:colId xmlns:a16="http://schemas.microsoft.com/office/drawing/2014/main" val="3658815987"/>
                    </a:ext>
                  </a:extLst>
                </a:gridCol>
              </a:tblGrid>
              <a:tr h="270599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ΜΑΘΗΜΑ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Ώρες/εβδ.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ECTS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Κατηγορία</a:t>
                      </a:r>
                      <a:endParaRPr lang="el-GR" sz="18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Εξάμηνο διδασκαλίας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9317973"/>
                  </a:ext>
                </a:extLst>
              </a:tr>
              <a:tr h="283157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Θ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ΑΠ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ΕΡΓ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305245"/>
                  </a:ext>
                </a:extLst>
              </a:tr>
              <a:tr h="270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Μικροβιολογία Τροφίμων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el-GR" sz="18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r>
                        <a:rPr lang="el-GR" sz="1800" baseline="300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ο</a:t>
                      </a: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lang="el-GR" sz="1800" baseline="300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ο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0819905"/>
                  </a:ext>
                </a:extLst>
              </a:tr>
              <a:tr h="270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Χημεία Τροφίμων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74772264"/>
                  </a:ext>
                </a:extLst>
              </a:tr>
              <a:tr h="270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Αγροφυσική</a:t>
                      </a:r>
                      <a:endParaRPr lang="el-GR" sz="18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13496557"/>
                  </a:ext>
                </a:extLst>
              </a:tr>
              <a:tr h="5537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Παραγωγή και Διαχείριση Πολλαπλασιαστικού Υλικού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32866417"/>
                  </a:ext>
                </a:extLst>
              </a:tr>
              <a:tr h="270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Διαχείριση Οικοσυστημάτων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0438276"/>
                  </a:ext>
                </a:extLst>
              </a:tr>
              <a:tr h="5537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Τροπικά και Υποτροπικά Καρποφόρα Δένδρα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25672239"/>
                  </a:ext>
                </a:extLst>
              </a:tr>
              <a:tr h="5537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Σχεδιασμός και Διαχείριση Αστικού </a:t>
                      </a:r>
                      <a:r>
                        <a:rPr lang="el-GR" sz="18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Πρασίνου*</a:t>
                      </a:r>
                      <a:endParaRPr lang="el-GR" sz="18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6057793"/>
                  </a:ext>
                </a:extLst>
              </a:tr>
              <a:tr h="270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Αγγλική Γεωπονική Ορολογία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60279831"/>
                  </a:ext>
                </a:extLst>
              </a:tr>
              <a:tr h="270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Θέματα Ιολογίας Φυτών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73854841"/>
                  </a:ext>
                </a:extLst>
              </a:tr>
              <a:tr h="2705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Οινολογία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  <a:endParaRPr lang="el-GR" sz="1800" kern="120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3748731"/>
                  </a:ext>
                </a:extLst>
              </a:tr>
              <a:tr h="4209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Εργαστηριακή Πρακτική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7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και 9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07183643"/>
                  </a:ext>
                </a:extLst>
              </a:tr>
            </a:tbl>
          </a:graphicData>
        </a:graphic>
      </p:graphicFrame>
      <p:sp>
        <p:nvSpPr>
          <p:cNvPr id="6" name="Θέση κειμένου 2"/>
          <p:cNvSpPr>
            <a:spLocks noGrp="1"/>
          </p:cNvSpPr>
          <p:nvPr>
            <p:ph type="body" idx="1"/>
          </p:nvPr>
        </p:nvSpPr>
        <p:spPr>
          <a:xfrm>
            <a:off x="144016" y="6021288"/>
            <a:ext cx="8964488" cy="792088"/>
          </a:xfrm>
        </p:spPr>
        <p:txBody>
          <a:bodyPr/>
          <a:lstStyle/>
          <a:p>
            <a:pPr marL="342900" indent="-342900">
              <a:spcBef>
                <a:spcPts val="0"/>
              </a:spcBef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600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Νέο μάθημα ΕΕ: </a:t>
            </a:r>
            <a:r>
              <a:rPr lang="el-GR" sz="1600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Οινολογία </a:t>
            </a:r>
            <a:r>
              <a:rPr lang="el-GR" sz="1600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(δεν θα διδαχθεί </a:t>
            </a:r>
            <a:r>
              <a:rPr lang="el-GR" sz="1600" kern="1200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αυτό το έτος</a:t>
            </a:r>
            <a:r>
              <a:rPr lang="el-GR" sz="1600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)</a:t>
            </a:r>
          </a:p>
          <a:p>
            <a:pPr marL="342900" indent="-342900">
              <a:spcBef>
                <a:spcPts val="0"/>
              </a:spcBef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600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Νέο μάθημα ΕΕ: </a:t>
            </a:r>
            <a:r>
              <a:rPr lang="el-GR" sz="1600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Εργαστηριακή </a:t>
            </a:r>
            <a:r>
              <a:rPr lang="el-GR" sz="1600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Πρακτική</a:t>
            </a:r>
          </a:p>
          <a:p>
            <a:pPr marL="342900" indent="-342900">
              <a:spcBef>
                <a:spcPts val="0"/>
              </a:spcBef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600" kern="1200" dirty="0" smtClean="0">
                <a:solidFill>
                  <a:schemeClr val="dk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* Το μάθημα </a:t>
            </a:r>
            <a:r>
              <a:rPr lang="el-GR" sz="1600" b="1" kern="1200" dirty="0" smtClean="0">
                <a:solidFill>
                  <a:schemeClr val="dk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Σχεδιασμός </a:t>
            </a:r>
            <a:r>
              <a:rPr lang="el-GR" sz="1600" b="1" kern="1200" dirty="0">
                <a:solidFill>
                  <a:schemeClr val="dk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και Διαχείριση Αστικού </a:t>
            </a:r>
            <a:r>
              <a:rPr lang="el-GR" sz="1600" b="1" kern="1200" dirty="0" smtClean="0">
                <a:solidFill>
                  <a:schemeClr val="dk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Πρασίνου </a:t>
            </a:r>
            <a:r>
              <a:rPr lang="el-GR" sz="1600" kern="1200" dirty="0" smtClean="0">
                <a:solidFill>
                  <a:schemeClr val="dk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επιλέγεται μόνο στο 9</a:t>
            </a:r>
            <a:r>
              <a:rPr lang="el-GR" sz="1600" kern="1200" baseline="30000" dirty="0" smtClean="0">
                <a:solidFill>
                  <a:schemeClr val="dk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ο</a:t>
            </a:r>
            <a:r>
              <a:rPr lang="el-GR" sz="1600" kern="1200" dirty="0" smtClean="0">
                <a:solidFill>
                  <a:schemeClr val="dk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εξάμηνο</a:t>
            </a:r>
            <a:endParaRPr lang="el-GR" sz="1600" kern="1200" dirty="0">
              <a:solidFill>
                <a:schemeClr val="dk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3682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/>
          <p:cNvSpPr>
            <a:spLocks noGrp="1"/>
          </p:cNvSpPr>
          <p:nvPr>
            <p:ph type="title"/>
          </p:nvPr>
        </p:nvSpPr>
        <p:spPr>
          <a:xfrm>
            <a:off x="-30467" y="980726"/>
            <a:ext cx="9144000" cy="576066"/>
          </a:xfrm>
        </p:spPr>
        <p:txBody>
          <a:bodyPr/>
          <a:lstStyle/>
          <a:p>
            <a:pPr algn="ctr"/>
            <a:r>
              <a:rPr lang="el-GR" sz="24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Μαθήματα Ελεύθερης Επιλογής Εαρινού Εξαμήνου</a:t>
            </a:r>
            <a:endParaRPr lang="el-GR" sz="2400" cap="none" dirty="0">
              <a:solidFill>
                <a:srgbClr val="000099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602764"/>
              </p:ext>
            </p:extLst>
          </p:nvPr>
        </p:nvGraphicFramePr>
        <p:xfrm>
          <a:off x="193623" y="1700808"/>
          <a:ext cx="8712966" cy="39604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194">
                  <a:extLst>
                    <a:ext uri="{9D8B030D-6E8A-4147-A177-3AD203B41FA5}">
                      <a16:colId xmlns:a16="http://schemas.microsoft.com/office/drawing/2014/main" val="1900047396"/>
                    </a:ext>
                  </a:extLst>
                </a:gridCol>
                <a:gridCol w="4022191">
                  <a:extLst>
                    <a:ext uri="{9D8B030D-6E8A-4147-A177-3AD203B41FA5}">
                      <a16:colId xmlns:a16="http://schemas.microsoft.com/office/drawing/2014/main" val="2630516450"/>
                    </a:ext>
                  </a:extLst>
                </a:gridCol>
                <a:gridCol w="446157">
                  <a:extLst>
                    <a:ext uri="{9D8B030D-6E8A-4147-A177-3AD203B41FA5}">
                      <a16:colId xmlns:a16="http://schemas.microsoft.com/office/drawing/2014/main" val="207751149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639885964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313268700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749975293"/>
                    </a:ext>
                  </a:extLst>
                </a:gridCol>
                <a:gridCol w="881190">
                  <a:extLst>
                    <a:ext uri="{9D8B030D-6E8A-4147-A177-3AD203B41FA5}">
                      <a16:colId xmlns:a16="http://schemas.microsoft.com/office/drawing/2014/main" val="1531841952"/>
                    </a:ext>
                  </a:extLst>
                </a:gridCol>
                <a:gridCol w="1351058">
                  <a:extLst>
                    <a:ext uri="{9D8B030D-6E8A-4147-A177-3AD203B41FA5}">
                      <a16:colId xmlns:a16="http://schemas.microsoft.com/office/drawing/2014/main" val="3658815987"/>
                    </a:ext>
                  </a:extLst>
                </a:gridCol>
              </a:tblGrid>
              <a:tr h="429033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ΜΑΘΗΜΑ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Ώρες/εβδ.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ECTS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Κατηγορία</a:t>
                      </a:r>
                      <a:endParaRPr lang="el-GR" sz="1800" b="1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Εξάμηνο διδασκαλίας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9317973"/>
                  </a:ext>
                </a:extLst>
              </a:tr>
              <a:tr h="445556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Θ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ΑΠ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ΕΡΓ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305245"/>
                  </a:ext>
                </a:extLst>
              </a:tr>
              <a:tr h="4455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Φυτά Μεγάλης Καλλιέργειας II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r>
                        <a:rPr lang="el-GR" sz="1800" baseline="300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ο</a:t>
                      </a:r>
                      <a:endParaRPr lang="el-GR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0819905"/>
                  </a:ext>
                </a:extLst>
              </a:tr>
              <a:tr h="4455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Γεωργικές Βιομηχανίες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74772264"/>
                  </a:ext>
                </a:extLst>
              </a:tr>
              <a:tr h="8580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Περιβαλλοντικές Αλλαγές και Συστήματα Τροφίμων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13496557"/>
                  </a:ext>
                </a:extLst>
              </a:tr>
              <a:tr h="4455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Έλεγχος Ποιότητας Τροφίμων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32866417"/>
                  </a:ext>
                </a:extLst>
              </a:tr>
              <a:tr h="4455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Τεχνολογία in </a:t>
                      </a:r>
                      <a:r>
                        <a:rPr lang="el-GR" sz="18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vitro</a:t>
                      </a: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Καλλιέργειας Φυτών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  <a:r>
                        <a:rPr kumimoji="0" lang="el-GR" sz="1800" b="0" i="0" u="none" strike="noStrike" kern="1200" cap="none" spc="0" normalizeH="0" baseline="30000" noProof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0438276"/>
                  </a:ext>
                </a:extLst>
              </a:tr>
              <a:tr h="4455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Εργαστηριακή Πρακτική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ΕΕ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</a:t>
                      </a:r>
                      <a:r>
                        <a:rPr kumimoji="0" lang="el-GR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ο</a:t>
                      </a:r>
                      <a:endParaRPr kumimoji="0" lang="el-GR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25672239"/>
                  </a:ext>
                </a:extLst>
              </a:tr>
            </a:tbl>
          </a:graphicData>
        </a:graphic>
      </p:graphicFrame>
      <p:sp>
        <p:nvSpPr>
          <p:cNvPr id="6" name="Θέση κειμένου 2"/>
          <p:cNvSpPr>
            <a:spLocks noGrp="1"/>
          </p:cNvSpPr>
          <p:nvPr>
            <p:ph type="body" idx="1"/>
          </p:nvPr>
        </p:nvSpPr>
        <p:spPr>
          <a:xfrm>
            <a:off x="251520" y="5661248"/>
            <a:ext cx="7991872" cy="432048"/>
          </a:xfrm>
        </p:spPr>
        <p:txBody>
          <a:bodyPr/>
          <a:lstStyle/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Νέο μάθημα ΕΕ: </a:t>
            </a: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Εργαστηριακή Πρακτική</a:t>
            </a:r>
            <a:endParaRPr lang="el-GR" b="1" kern="1200" dirty="0">
              <a:solidFill>
                <a:schemeClr val="dk1"/>
              </a:solidFill>
              <a:effectLst/>
              <a:cs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6633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4977"/>
            <a:ext cx="8229600" cy="863823"/>
          </a:xfrm>
        </p:spPr>
        <p:txBody>
          <a:bodyPr/>
          <a:lstStyle/>
          <a:p>
            <a:pPr eaLnBrk="1" hangingPunct="1"/>
            <a:r>
              <a:rPr lang="el-GR" altLang="el-GR" sz="2800" b="1" dirty="0" smtClean="0">
                <a:solidFill>
                  <a:srgbClr val="000099"/>
                </a:solidFill>
                <a:effectLst/>
              </a:rPr>
              <a:t>Μετάβαση φοιτητών στο νέο ΠΠΣ (1)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68" y="1634579"/>
            <a:ext cx="8820472" cy="4530725"/>
          </a:xfrm>
        </p:spPr>
        <p:txBody>
          <a:bodyPr/>
          <a:lstStyle/>
          <a:p>
            <a:pPr marL="182562" indent="0" algn="just" eaLnBrk="1" hangingPunct="1">
              <a:spcBef>
                <a:spcPts val="0"/>
              </a:spcBef>
              <a:spcAft>
                <a:spcPts val="1200"/>
              </a:spcAft>
              <a:buNone/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Όλοι οι φοιτητές ακολουθούν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το νέο πρόγραμμα σπουδών με τις ακόλουθες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διαφοροποιήσεις για τους εισαχθέντες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από 2019 έως και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2024:</a:t>
            </a:r>
          </a:p>
          <a:p>
            <a:pPr marL="542925" indent="-360363" algn="just"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Στα μαθήματα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Οργανική Χημεία, Οικολογία, Μικροβιολογία Εδάφους και Γεωλογία-Γεωφυσική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άλλαξε το εργαστηριακό μέρος σε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Ασκήσεις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Πράξης</a:t>
            </a:r>
          </a:p>
          <a:p>
            <a:pPr marL="942975" lvl="1" indent="-360363" algn="just"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altLang="el-GR" sz="1800" dirty="0">
                <a:solidFill>
                  <a:srgbClr val="000099"/>
                </a:solidFill>
                <a:effectLst/>
              </a:rPr>
              <a:t>Φ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οιτητές </a:t>
            </a:r>
            <a:r>
              <a:rPr lang="el-GR" altLang="el-GR" sz="1800" dirty="0">
                <a:solidFill>
                  <a:srgbClr val="000099"/>
                </a:solidFill>
                <a:effectLst/>
              </a:rPr>
              <a:t>που έχουν ολοκληρώσει και τα δύο μέρη του μαθήματος διατηρούν κανονικά το βαθμό 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τους </a:t>
            </a:r>
          </a:p>
          <a:p>
            <a:pPr marL="942975" lvl="1" indent="-360363" algn="just"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altLang="el-GR" sz="1800" dirty="0">
                <a:solidFill>
                  <a:srgbClr val="000099"/>
                </a:solidFill>
                <a:effectLst/>
              </a:rPr>
              <a:t>Φ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οιτητές </a:t>
            </a:r>
            <a:r>
              <a:rPr lang="el-GR" altLang="el-GR" sz="1800" dirty="0">
                <a:solidFill>
                  <a:srgbClr val="000099"/>
                </a:solidFill>
                <a:effectLst/>
              </a:rPr>
              <a:t>που έχουν επιτύχει στο θεωρητικό μέρος του μαθήματος έχουν ολοκληρώσει το μάθημα με τον αντίστοιχο 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βαθμό</a:t>
            </a:r>
          </a:p>
          <a:p>
            <a:pPr marL="942975" lvl="1" indent="-360363" algn="just"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Φοιτητές </a:t>
            </a:r>
            <a:r>
              <a:rPr lang="el-GR" altLang="el-GR" sz="1800" dirty="0">
                <a:solidFill>
                  <a:srgbClr val="000099"/>
                </a:solidFill>
                <a:effectLst/>
              </a:rPr>
              <a:t>που έχουν επιτύχει μόνο στο εργαστηριακό μέρος του μαθήματος, ο βαθμός του εργαστηρίου θα διατηρηθεί για  μεταβατική περίοδο 1 έτους και θα προσμετρηθεί στον τελικό βαθμό του μαθήματος, εφόσον στο διάστημα αυτό ολοκληρώσουν επιτυχώς και το θεωρητικό μέρος του μαθήματος. </a:t>
            </a:r>
            <a:endParaRPr lang="el-GR" altLang="el-GR" sz="1800" dirty="0" smtClean="0">
              <a:solidFill>
                <a:srgbClr val="000099"/>
              </a:solidFill>
              <a:effectLst/>
            </a:endParaRPr>
          </a:p>
          <a:p>
            <a:pPr marL="542925" indent="-360363" algn="just" eaLnBrk="1" hangingPunct="1">
              <a:spcBef>
                <a:spcPts val="0"/>
              </a:spcBef>
              <a:spcAft>
                <a:spcPts val="1200"/>
              </a:spcAft>
            </a:pPr>
            <a:endParaRPr lang="el-GR" altLang="el-GR" sz="2000" dirty="0">
              <a:solidFill>
                <a:srgbClr val="000099"/>
              </a:soli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7" name="Picture 1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0165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4977"/>
            <a:ext cx="8229600" cy="863823"/>
          </a:xfrm>
        </p:spPr>
        <p:txBody>
          <a:bodyPr/>
          <a:lstStyle/>
          <a:p>
            <a:pPr eaLnBrk="1" hangingPunct="1"/>
            <a:r>
              <a:rPr lang="el-GR" altLang="el-GR" sz="2800" b="1" dirty="0" smtClean="0">
                <a:solidFill>
                  <a:srgbClr val="000099"/>
                </a:solidFill>
                <a:effectLst/>
              </a:rPr>
              <a:t>Μετάβαση φοιτητών στο νέο ΠΠΣ (2)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68" y="1634579"/>
            <a:ext cx="8820472" cy="4530725"/>
          </a:xfrm>
        </p:spPr>
        <p:txBody>
          <a:bodyPr/>
          <a:lstStyle/>
          <a:p>
            <a:pPr marL="542925" indent="-360363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Όσοι έχουν ολοκληρώσει την διπλωματική εργασία θα πιστωθούν τα 30 </a:t>
            </a:r>
            <a:r>
              <a:rPr lang="en-US" altLang="el-GR" sz="2000" dirty="0" smtClean="0">
                <a:solidFill>
                  <a:srgbClr val="000099"/>
                </a:solidFill>
                <a:effectLst/>
              </a:rPr>
              <a:t>ECTS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σύμφωνα με το νέο ΠΠΣ: 5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ECTS στο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8</a:t>
            </a:r>
            <a:r>
              <a:rPr lang="el-GR" altLang="el-GR" sz="2000" baseline="30000" dirty="0" smtClean="0">
                <a:solidFill>
                  <a:srgbClr val="000099"/>
                </a:solidFill>
                <a:effectLst/>
              </a:rPr>
              <a:t>ο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,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5 στο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9</a:t>
            </a:r>
            <a:r>
              <a:rPr lang="el-GR" altLang="el-GR" sz="2000" baseline="30000" dirty="0" smtClean="0">
                <a:solidFill>
                  <a:srgbClr val="000099"/>
                </a:solidFill>
                <a:effectLst/>
              </a:rPr>
              <a:t>ο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 και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20 ECTS στο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10</a:t>
            </a:r>
            <a:r>
              <a:rPr lang="el-GR" altLang="el-GR" sz="2000" baseline="30000" dirty="0" smtClean="0">
                <a:solidFill>
                  <a:srgbClr val="000099"/>
                </a:solidFill>
                <a:effectLst/>
              </a:rPr>
              <a:t>ο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  εξάμηνο </a:t>
            </a:r>
          </a:p>
          <a:p>
            <a:pPr marL="542925" indent="-360363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Όσοι έχουν ολοκληρώσει την πρακτική άσκηση θα πιστωθούν τα </a:t>
            </a:r>
            <a:r>
              <a:rPr lang="en-US" altLang="el-GR" sz="2000" dirty="0" smtClean="0">
                <a:solidFill>
                  <a:srgbClr val="000099"/>
                </a:solidFill>
                <a:effectLst/>
              </a:rPr>
              <a:t>ECTS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σύμφωνα με το νέο ΠΠΣ: 10 ECTS στο 10</a:t>
            </a:r>
            <a:r>
              <a:rPr lang="el-GR" altLang="el-GR" sz="2000" baseline="30000" dirty="0" smtClean="0">
                <a:solidFill>
                  <a:srgbClr val="000099"/>
                </a:solidFill>
                <a:effectLst/>
              </a:rPr>
              <a:t>ο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 εξάμηνο </a:t>
            </a:r>
          </a:p>
          <a:p>
            <a:pPr marL="542925" indent="-360363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Φοιτητές που έχουν ολοκληρώσει επιτυχώς μαθήματα που αλλάζουν ECTS θα πιστωθούν τα νέα </a:t>
            </a:r>
            <a:r>
              <a:rPr lang="en-US" altLang="el-GR" sz="2000" dirty="0" smtClean="0">
                <a:solidFill>
                  <a:srgbClr val="000099"/>
                </a:solidFill>
                <a:effectLst/>
              </a:rPr>
              <a:t>ECTS</a:t>
            </a:r>
            <a:endParaRPr lang="el-GR" altLang="el-GR" sz="2000" dirty="0">
              <a:solidFill>
                <a:srgbClr val="000099"/>
              </a:solidFill>
              <a:effectLst/>
            </a:endParaRPr>
          </a:p>
          <a:p>
            <a:pPr marL="542925" indent="-360363" eaLnBrk="1" hangingPunct="1">
              <a:spcBef>
                <a:spcPts val="0"/>
              </a:spcBef>
              <a:spcAft>
                <a:spcPts val="600"/>
              </a:spcAft>
            </a:pPr>
            <a:endParaRPr lang="el-GR" altLang="el-GR" sz="2000" dirty="0">
              <a:solidFill>
                <a:srgbClr val="000099"/>
              </a:solidFill>
              <a:effectLst/>
            </a:endParaRPr>
          </a:p>
          <a:p>
            <a:pPr marL="542925" indent="-360363" eaLnBrk="1" hangingPunct="1">
              <a:spcBef>
                <a:spcPts val="0"/>
              </a:spcBef>
              <a:spcAft>
                <a:spcPts val="600"/>
              </a:spcAft>
            </a:pPr>
            <a:endParaRPr lang="el-GR" altLang="el-GR" sz="2000" dirty="0">
              <a:solidFill>
                <a:srgbClr val="000099"/>
              </a:soli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7" name="Picture 1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086461"/>
              </p:ext>
            </p:extLst>
          </p:nvPr>
        </p:nvGraphicFramePr>
        <p:xfrm>
          <a:off x="264603" y="4149080"/>
          <a:ext cx="8686801" cy="24414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0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7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7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kern="100" dirty="0">
                          <a:effectLst/>
                        </a:rPr>
                        <a:t>α/α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kern="100" dirty="0">
                          <a:effectLst/>
                        </a:rPr>
                        <a:t>Μάθημα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</a:rPr>
                        <a:t>ECTS</a:t>
                      </a:r>
                      <a:endParaRPr lang="el-GR" sz="1800" kern="1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</a:rPr>
                        <a:t>(</a:t>
                      </a:r>
                      <a:r>
                        <a:rPr lang="el-GR" sz="1800" kern="100" dirty="0">
                          <a:effectLst/>
                        </a:rPr>
                        <a:t>υφιστάμενο)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effectLst/>
                        </a:rPr>
                        <a:t>ECTS</a:t>
                      </a:r>
                      <a:endParaRPr lang="el-GR" sz="1800" kern="1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800" kern="100" dirty="0" smtClean="0">
                          <a:effectLst/>
                        </a:rPr>
                        <a:t>(νέο </a:t>
                      </a:r>
                      <a:r>
                        <a:rPr lang="el-GR" sz="1800" kern="100" dirty="0">
                          <a:effectLst/>
                        </a:rPr>
                        <a:t>ΠΠΣ)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 dirty="0">
                          <a:effectLst/>
                        </a:rPr>
                        <a:t>1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 dirty="0" err="1">
                          <a:effectLst/>
                        </a:rPr>
                        <a:t>Μετασυλλεκτική</a:t>
                      </a:r>
                      <a:r>
                        <a:rPr lang="el-GR" sz="1800" kern="100" dirty="0">
                          <a:effectLst/>
                        </a:rPr>
                        <a:t> Τεχνολογία Οπωροκηπευτικών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 dirty="0">
                          <a:effectLst/>
                        </a:rPr>
                        <a:t>4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 dirty="0">
                          <a:effectLst/>
                        </a:rPr>
                        <a:t>5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 dirty="0">
                          <a:effectLst/>
                        </a:rPr>
                        <a:t>2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 dirty="0">
                          <a:effectLst/>
                        </a:rPr>
                        <a:t>Θρέψη Φυτών - Γονιμότητα Εδαφών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 dirty="0">
                          <a:effectLst/>
                        </a:rPr>
                        <a:t>4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>
                          <a:effectLst/>
                        </a:rPr>
                        <a:t>5</a:t>
                      </a:r>
                      <a:endParaRPr lang="el-GR" sz="24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 dirty="0">
                          <a:effectLst/>
                        </a:rPr>
                        <a:t>3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 dirty="0">
                          <a:effectLst/>
                        </a:rPr>
                        <a:t>Μικροβιολογία Εδάφους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>
                          <a:effectLst/>
                        </a:rPr>
                        <a:t>4</a:t>
                      </a:r>
                      <a:endParaRPr lang="el-GR" sz="24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>
                          <a:effectLst/>
                        </a:rPr>
                        <a:t>5</a:t>
                      </a:r>
                      <a:endParaRPr lang="el-GR" sz="24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 dirty="0">
                          <a:effectLst/>
                        </a:rPr>
                        <a:t>4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 dirty="0">
                          <a:effectLst/>
                        </a:rPr>
                        <a:t>Αρχές Αγροτικής Οικονομίας και Πολιτικής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>
                          <a:effectLst/>
                        </a:rPr>
                        <a:t>4</a:t>
                      </a:r>
                      <a:endParaRPr lang="el-GR" sz="24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>
                          <a:effectLst/>
                        </a:rPr>
                        <a:t>5</a:t>
                      </a:r>
                      <a:endParaRPr lang="el-GR" sz="24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 dirty="0">
                          <a:effectLst/>
                        </a:rPr>
                        <a:t>5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>
                          <a:effectLst/>
                        </a:rPr>
                        <a:t>Γενική Φυτοπαθολογία</a:t>
                      </a:r>
                      <a:endParaRPr lang="el-GR" sz="24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>
                          <a:effectLst/>
                        </a:rPr>
                        <a:t>6</a:t>
                      </a:r>
                      <a:endParaRPr lang="el-GR" sz="2400" kern="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600"/>
                        </a:spcAft>
                      </a:pPr>
                      <a:r>
                        <a:rPr lang="el-GR" sz="1800" kern="100" dirty="0">
                          <a:effectLst/>
                        </a:rPr>
                        <a:t>5</a:t>
                      </a:r>
                      <a:endParaRPr lang="el-GR" sz="2400" kern="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77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6712"/>
            <a:ext cx="8229600" cy="792088"/>
          </a:xfrm>
        </p:spPr>
        <p:txBody>
          <a:bodyPr/>
          <a:lstStyle/>
          <a:p>
            <a:pPr eaLnBrk="1" hangingPunct="1"/>
            <a:r>
              <a:rPr lang="el-GR" altLang="el-GR" sz="2800" b="1" dirty="0" smtClean="0">
                <a:solidFill>
                  <a:srgbClr val="000099"/>
                </a:solidFill>
                <a:effectLst/>
              </a:rPr>
              <a:t>Μετάβαση φοιτητών στο νέο ΠΠΣ (</a:t>
            </a:r>
            <a:r>
              <a:rPr lang="en-US" altLang="el-GR" sz="2800" b="1" dirty="0" smtClean="0">
                <a:solidFill>
                  <a:srgbClr val="000099"/>
                </a:solidFill>
                <a:effectLst/>
              </a:rPr>
              <a:t>3</a:t>
            </a:r>
            <a:r>
              <a:rPr lang="el-GR" altLang="el-GR" sz="2800" b="1" dirty="0" smtClean="0">
                <a:solidFill>
                  <a:srgbClr val="000099"/>
                </a:solidFill>
                <a:effectLst/>
              </a:rPr>
              <a:t>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476" y="1634579"/>
            <a:ext cx="8824012" cy="4530725"/>
          </a:xfrm>
        </p:spPr>
        <p:txBody>
          <a:bodyPr/>
          <a:lstStyle/>
          <a:p>
            <a:pPr marL="542925" indent="-360363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b="1" dirty="0" smtClean="0">
                <a:solidFill>
                  <a:srgbClr val="000099"/>
                </a:solidFill>
                <a:effectLst/>
              </a:rPr>
              <a:t>Αρχές </a:t>
            </a:r>
            <a:r>
              <a:rPr lang="el-GR" sz="2000" b="1" dirty="0">
                <a:solidFill>
                  <a:srgbClr val="000099"/>
                </a:solidFill>
                <a:effectLst/>
              </a:rPr>
              <a:t>Αγροτικής Οικονομίας και </a:t>
            </a:r>
            <a:r>
              <a:rPr lang="el-GR" sz="2000" b="1" dirty="0" smtClean="0">
                <a:solidFill>
                  <a:srgbClr val="000099"/>
                </a:solidFill>
                <a:effectLst/>
              </a:rPr>
              <a:t>Πολιτικής</a:t>
            </a:r>
            <a:r>
              <a:rPr lang="en-US" sz="2000" b="1" dirty="0" smtClean="0">
                <a:solidFill>
                  <a:srgbClr val="000099"/>
                </a:solidFill>
                <a:effectLst/>
              </a:rPr>
              <a:t> (4</a:t>
            </a:r>
            <a:r>
              <a:rPr lang="el-GR" sz="2000" b="1" baseline="30000" dirty="0" smtClean="0">
                <a:solidFill>
                  <a:srgbClr val="000099"/>
                </a:solidFill>
                <a:effectLst/>
              </a:rPr>
              <a:t>ου</a:t>
            </a:r>
            <a:r>
              <a:rPr lang="el-GR" sz="2000" b="1" dirty="0" smtClean="0">
                <a:solidFill>
                  <a:srgbClr val="000099"/>
                </a:solidFill>
                <a:effectLst/>
              </a:rPr>
              <a:t> εξαμήνου)</a:t>
            </a:r>
          </a:p>
          <a:p>
            <a:pPr marL="942975" lvl="1" indent="-360363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1800" dirty="0" smtClean="0">
                <a:solidFill>
                  <a:srgbClr val="000099"/>
                </a:solidFill>
                <a:effectLst/>
              </a:rPr>
              <a:t>Θα διδαχθεί κανονικά το εαρινό εξάμηνο</a:t>
            </a:r>
          </a:p>
          <a:p>
            <a:pPr marL="942975" lvl="1" indent="-360363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1800" dirty="0">
                <a:solidFill>
                  <a:srgbClr val="000099"/>
                </a:solidFill>
                <a:effectLst/>
              </a:rPr>
              <a:t>Θα διδαχθεί </a:t>
            </a:r>
            <a:r>
              <a:rPr lang="el-GR" sz="1800" dirty="0" smtClean="0">
                <a:solidFill>
                  <a:srgbClr val="000099"/>
                </a:solidFill>
                <a:effectLst/>
              </a:rPr>
              <a:t>και στο </a:t>
            </a:r>
            <a:r>
              <a:rPr lang="el-GR" sz="1800" dirty="0">
                <a:solidFill>
                  <a:srgbClr val="000099"/>
                </a:solidFill>
                <a:effectLst/>
              </a:rPr>
              <a:t>χειμερινό </a:t>
            </a:r>
            <a:r>
              <a:rPr lang="el-GR" sz="1800" dirty="0" smtClean="0">
                <a:solidFill>
                  <a:srgbClr val="000099"/>
                </a:solidFill>
                <a:effectLst/>
              </a:rPr>
              <a:t>εξάμηνο ΜΟΝΟ για τους φοιτητές του 5</a:t>
            </a:r>
            <a:r>
              <a:rPr lang="el-GR" sz="1800" baseline="30000" dirty="0" smtClean="0">
                <a:solidFill>
                  <a:srgbClr val="000099"/>
                </a:solidFill>
                <a:effectLst/>
              </a:rPr>
              <a:t>ου</a:t>
            </a:r>
            <a:r>
              <a:rPr lang="el-GR" sz="1800" dirty="0" smtClean="0">
                <a:solidFill>
                  <a:srgbClr val="000099"/>
                </a:solidFill>
                <a:effectLst/>
              </a:rPr>
              <a:t> εξαμήνου</a:t>
            </a:r>
            <a:endParaRPr lang="el-GR" sz="1800" dirty="0">
              <a:solidFill>
                <a:srgbClr val="000099"/>
              </a:solidFill>
              <a:effectLst/>
            </a:endParaRPr>
          </a:p>
          <a:p>
            <a:pPr marL="542925" indent="-360363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b="1" dirty="0" smtClean="0">
                <a:solidFill>
                  <a:srgbClr val="000099"/>
                </a:solidFill>
                <a:effectLst/>
              </a:rPr>
              <a:t>Μάρκετινγκ </a:t>
            </a:r>
            <a:r>
              <a:rPr lang="el-GR" sz="2000" b="1" dirty="0">
                <a:solidFill>
                  <a:srgbClr val="000099"/>
                </a:solidFill>
                <a:effectLst/>
              </a:rPr>
              <a:t>Γεωργικών </a:t>
            </a:r>
            <a:r>
              <a:rPr lang="el-GR" sz="2000" b="1" dirty="0" smtClean="0">
                <a:solidFill>
                  <a:srgbClr val="000099"/>
                </a:solidFill>
                <a:effectLst/>
              </a:rPr>
              <a:t>Προϊόντων (7</a:t>
            </a:r>
            <a:r>
              <a:rPr lang="el-GR" sz="2000" b="1" baseline="30000" dirty="0" smtClean="0">
                <a:solidFill>
                  <a:srgbClr val="000099"/>
                </a:solidFill>
                <a:effectLst/>
              </a:rPr>
              <a:t>ου</a:t>
            </a:r>
            <a:r>
              <a:rPr lang="el-GR" sz="2000" b="1" dirty="0" smtClean="0">
                <a:solidFill>
                  <a:srgbClr val="000099"/>
                </a:solidFill>
                <a:effectLst/>
              </a:rPr>
              <a:t> εξαμήνου)</a:t>
            </a:r>
          </a:p>
          <a:p>
            <a:pPr marL="942975" lvl="1" indent="-360363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Δεν θα διδαχθεί αυτό το εξάμηνο – Οι φοιτητές του 7</a:t>
            </a:r>
            <a:r>
              <a:rPr lang="el-GR" altLang="el-GR" sz="1800" baseline="30000" dirty="0" smtClean="0">
                <a:solidFill>
                  <a:srgbClr val="000099"/>
                </a:solidFill>
                <a:effectLst/>
              </a:rPr>
              <a:t>ου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 το έχουν διδαχθεί στο 6</a:t>
            </a:r>
            <a:r>
              <a:rPr lang="el-GR" altLang="el-GR" sz="1800" baseline="30000" dirty="0" smtClean="0">
                <a:solidFill>
                  <a:srgbClr val="000099"/>
                </a:solidFill>
                <a:effectLst/>
              </a:rPr>
              <a:t>ο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 </a:t>
            </a:r>
          </a:p>
          <a:p>
            <a:pPr marL="942975" lvl="1" indent="-360363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Οι μη υπόχρεοι παρακολούθησης μπορούν να το δηλώσουν και να το εξεταστούν τον Ιανουάριο</a:t>
            </a:r>
          </a:p>
          <a:p>
            <a:pPr marL="942975" lvl="1" indent="-360363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Οι φοιτητές του 7</a:t>
            </a:r>
            <a:r>
              <a:rPr lang="el-GR" altLang="el-GR" sz="1800" baseline="30000" dirty="0" smtClean="0">
                <a:solidFill>
                  <a:srgbClr val="000099"/>
                </a:solidFill>
                <a:effectLst/>
              </a:rPr>
              <a:t>ου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 εξαμήνου μπορούν να δηλώσουν 1 επιπλέον Επιλογής Υποχρεωτικό μάθημα</a:t>
            </a:r>
            <a:r>
              <a:rPr lang="el-GR" altLang="el-GR" sz="1600" dirty="0" smtClean="0">
                <a:solidFill>
                  <a:srgbClr val="000099"/>
                </a:solidFill>
                <a:effectLst/>
              </a:rPr>
              <a:t>  </a:t>
            </a:r>
            <a:endParaRPr lang="el-GR" altLang="el-GR" sz="1600" dirty="0">
              <a:solidFill>
                <a:srgbClr val="000099"/>
              </a:solidFill>
              <a:effectLst/>
            </a:endParaRPr>
          </a:p>
          <a:p>
            <a:pPr marL="542925" indent="-360363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b="1" dirty="0" smtClean="0">
                <a:solidFill>
                  <a:srgbClr val="000099"/>
                </a:solidFill>
                <a:effectLst/>
              </a:rPr>
              <a:t>Οικολογία (5</a:t>
            </a:r>
            <a:r>
              <a:rPr lang="el-GR" sz="2000" b="1" baseline="30000" dirty="0" smtClean="0">
                <a:solidFill>
                  <a:srgbClr val="000099"/>
                </a:solidFill>
                <a:effectLst/>
              </a:rPr>
              <a:t>ου</a:t>
            </a:r>
            <a:r>
              <a:rPr lang="el-GR" sz="2000" b="1" dirty="0" smtClean="0">
                <a:solidFill>
                  <a:srgbClr val="000099"/>
                </a:solidFill>
                <a:effectLst/>
              </a:rPr>
              <a:t> </a:t>
            </a:r>
            <a:r>
              <a:rPr lang="el-GR" sz="2000" b="1" dirty="0">
                <a:solidFill>
                  <a:srgbClr val="000099"/>
                </a:solidFill>
                <a:effectLst/>
              </a:rPr>
              <a:t>εξαμήνου)</a:t>
            </a:r>
          </a:p>
          <a:p>
            <a:pPr marL="942975" lvl="1" indent="-360363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1800" dirty="0">
                <a:solidFill>
                  <a:srgbClr val="000099"/>
                </a:solidFill>
                <a:effectLst/>
              </a:rPr>
              <a:t>Θα διδαχθεί κανονικά το </a:t>
            </a:r>
            <a:r>
              <a:rPr lang="el-GR" sz="1800" dirty="0" smtClean="0">
                <a:solidFill>
                  <a:srgbClr val="000099"/>
                </a:solidFill>
                <a:effectLst/>
              </a:rPr>
              <a:t>χειμερινό </a:t>
            </a:r>
            <a:r>
              <a:rPr lang="el-GR" sz="1800" dirty="0">
                <a:solidFill>
                  <a:srgbClr val="000099"/>
                </a:solidFill>
                <a:effectLst/>
              </a:rPr>
              <a:t>εξάμηνο</a:t>
            </a:r>
          </a:p>
          <a:p>
            <a:pPr marL="182562" indent="0" eaLnBrk="1" hangingPunct="1">
              <a:spcBef>
                <a:spcPts val="0"/>
              </a:spcBef>
              <a:spcAft>
                <a:spcPts val="600"/>
              </a:spcAft>
              <a:buNone/>
            </a:pPr>
            <a:endParaRPr lang="en-US" altLang="el-GR" sz="2000" dirty="0" smtClean="0">
              <a:solidFill>
                <a:srgbClr val="000099"/>
              </a:solidFill>
              <a:effectLst/>
            </a:endParaRPr>
          </a:p>
          <a:p>
            <a:pPr marL="542925" indent="-360363" eaLnBrk="1" hangingPunct="1">
              <a:spcBef>
                <a:spcPts val="0"/>
              </a:spcBef>
              <a:spcAft>
                <a:spcPts val="600"/>
              </a:spcAft>
            </a:pPr>
            <a:endParaRPr lang="el-GR" altLang="el-GR" sz="2000" dirty="0" smtClean="0">
              <a:solidFill>
                <a:srgbClr val="000099"/>
              </a:solidFill>
              <a:effectLst/>
            </a:endParaRPr>
          </a:p>
          <a:p>
            <a:pPr marL="542925" indent="-360363" eaLnBrk="1" hangingPunct="1">
              <a:spcBef>
                <a:spcPts val="0"/>
              </a:spcBef>
              <a:spcAft>
                <a:spcPts val="600"/>
              </a:spcAft>
            </a:pPr>
            <a:endParaRPr lang="el-GR" altLang="el-GR" sz="2000" dirty="0">
              <a:solidFill>
                <a:srgbClr val="000099"/>
              </a:solidFill>
              <a:effectLst/>
            </a:endParaRPr>
          </a:p>
          <a:p>
            <a:pPr marL="542925" indent="-360363" eaLnBrk="1" hangingPunct="1">
              <a:spcBef>
                <a:spcPts val="0"/>
              </a:spcBef>
              <a:spcAft>
                <a:spcPts val="600"/>
              </a:spcAft>
            </a:pPr>
            <a:endParaRPr lang="el-GR" altLang="el-GR" sz="2000" dirty="0">
              <a:solidFill>
                <a:srgbClr val="000099"/>
              </a:soli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7" name="Picture 1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193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6740"/>
            <a:ext cx="8229600" cy="498004"/>
          </a:xfrm>
        </p:spPr>
        <p:txBody>
          <a:bodyPr/>
          <a:lstStyle/>
          <a:p>
            <a:pPr eaLnBrk="1" hangingPunct="1"/>
            <a:r>
              <a:rPr lang="el-GR" altLang="el-GR" sz="2800" b="1" dirty="0" smtClean="0">
                <a:solidFill>
                  <a:srgbClr val="000099"/>
                </a:solidFill>
                <a:effectLst/>
              </a:rPr>
              <a:t>Εργαστηριακή Πρακτική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8" y="1130523"/>
            <a:ext cx="8892480" cy="4530725"/>
          </a:xfrm>
        </p:spPr>
        <p:txBody>
          <a:bodyPr/>
          <a:lstStyle/>
          <a:p>
            <a:pPr marL="542925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2000" dirty="0">
                <a:solidFill>
                  <a:srgbClr val="000099"/>
                </a:solidFill>
                <a:effectLst/>
              </a:rPr>
              <a:t>Ν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έο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μάθημα Ελεύθερης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Επιλογής</a:t>
            </a:r>
            <a:r>
              <a:rPr lang="en-US" altLang="el-GR" sz="2000" dirty="0" smtClean="0">
                <a:solidFill>
                  <a:srgbClr val="000099"/>
                </a:solidFill>
                <a:effectLst/>
              </a:rPr>
              <a:t>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7</a:t>
            </a:r>
            <a:r>
              <a:rPr lang="el-GR" altLang="el-GR" sz="2000" baseline="30000" dirty="0" smtClean="0">
                <a:solidFill>
                  <a:srgbClr val="000099"/>
                </a:solidFill>
                <a:effectLst/>
              </a:rPr>
              <a:t>ου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, 8</a:t>
            </a:r>
            <a:r>
              <a:rPr lang="el-GR" altLang="el-GR" sz="2000" baseline="30000" dirty="0" smtClean="0">
                <a:solidFill>
                  <a:srgbClr val="000099"/>
                </a:solidFill>
                <a:effectLst/>
              </a:rPr>
              <a:t>ου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ή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9</a:t>
            </a:r>
            <a:r>
              <a:rPr lang="el-GR" altLang="el-GR" sz="2000" baseline="30000" dirty="0" smtClean="0">
                <a:solidFill>
                  <a:srgbClr val="000099"/>
                </a:solidFill>
                <a:effectLst/>
              </a:rPr>
              <a:t>ου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 εξαμήνου</a:t>
            </a:r>
            <a:endParaRPr lang="el-GR" altLang="el-GR" sz="2000" dirty="0">
              <a:solidFill>
                <a:srgbClr val="000099"/>
              </a:solidFill>
              <a:effectLst/>
            </a:endParaRPr>
          </a:p>
          <a:p>
            <a:pPr marL="542925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Είναι βαθμολογούμενο από τον επιβλέποντα καθηγητή - συμμετέχει στο βαθμό πτυχίου - πιστώνεται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με 5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ECTS</a:t>
            </a:r>
          </a:p>
          <a:p>
            <a:pPr marL="542925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Πραγματοποιείται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σε ένα από τα εργαστήρια του Τμήματος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με διάρκεια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3 μήνες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(12 εβδομάδες – 120 ώρες) - παρουσία 10 ώρες την εβδομάδα</a:t>
            </a:r>
          </a:p>
          <a:p>
            <a:pPr marL="542925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Σκοπός του μαθήματος είναι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η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συμμετοχή και εκπαίδευση των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φοιτητών στις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ερευνητικές δραστηριότητες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των εργαστηρίων του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Τμήματος για την απόκτηση σημαντικών γνώσεων και δεξιοτήτων </a:t>
            </a:r>
          </a:p>
          <a:p>
            <a:pPr marL="942975" lvl="1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Κατανόηση του τρόπου </a:t>
            </a:r>
            <a:r>
              <a:rPr lang="el-GR" altLang="el-GR" sz="1800" dirty="0">
                <a:solidFill>
                  <a:srgbClr val="000099"/>
                </a:solidFill>
                <a:effectLst/>
              </a:rPr>
              <a:t>διεξαγωγής της επιστημονικής 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έρευνας: σχεδιασμός </a:t>
            </a:r>
            <a:r>
              <a:rPr lang="el-GR" altLang="el-GR" sz="1800" dirty="0">
                <a:solidFill>
                  <a:srgbClr val="000099"/>
                </a:solidFill>
                <a:effectLst/>
              </a:rPr>
              <a:t>της πειραματικής 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διαδικασίας - συλλογή </a:t>
            </a:r>
            <a:r>
              <a:rPr lang="el-GR" altLang="el-GR" sz="1800" dirty="0">
                <a:solidFill>
                  <a:srgbClr val="000099"/>
                </a:solidFill>
                <a:effectLst/>
              </a:rPr>
              <a:t>και 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επεξεργασία </a:t>
            </a:r>
            <a:r>
              <a:rPr lang="el-GR" altLang="el-GR" sz="1800" dirty="0">
                <a:solidFill>
                  <a:srgbClr val="000099"/>
                </a:solidFill>
                <a:effectLst/>
              </a:rPr>
              <a:t>αποτελεσμάτων 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-εξαγωγή </a:t>
            </a:r>
            <a:r>
              <a:rPr lang="el-GR" altLang="el-GR" sz="1800" dirty="0">
                <a:solidFill>
                  <a:srgbClr val="000099"/>
                </a:solidFill>
                <a:effectLst/>
              </a:rPr>
              <a:t>συμπερασμάτων</a:t>
            </a:r>
            <a:endParaRPr lang="el-GR" altLang="el-GR" sz="1800" dirty="0" smtClean="0">
              <a:solidFill>
                <a:srgbClr val="000099"/>
              </a:solidFill>
              <a:effectLst/>
            </a:endParaRPr>
          </a:p>
          <a:p>
            <a:pPr marL="942975" lvl="1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Εφαρμογή των θεωρητικών γνώσεων σε </a:t>
            </a:r>
            <a:r>
              <a:rPr lang="el-GR" altLang="el-GR" sz="1800" dirty="0">
                <a:solidFill>
                  <a:srgbClr val="000099"/>
                </a:solidFill>
                <a:effectLst/>
              </a:rPr>
              <a:t>πραγματικές εργαστηριακές και ερευνητικές 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δραστηριότητες</a:t>
            </a:r>
          </a:p>
          <a:p>
            <a:pPr marL="942975" lvl="1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Συνεργασία με </a:t>
            </a:r>
            <a:r>
              <a:rPr lang="el-GR" altLang="el-GR" sz="1800" dirty="0">
                <a:solidFill>
                  <a:srgbClr val="000099"/>
                </a:solidFill>
                <a:effectLst/>
              </a:rPr>
              <a:t>καθηγητές, ερευνητές και συμφοιτητές σε ακαδημαϊκό εργασιακό περιβάλλον </a:t>
            </a:r>
            <a:endParaRPr lang="el-GR" altLang="el-GR" sz="1800" dirty="0" smtClean="0">
              <a:solidFill>
                <a:srgbClr val="000099"/>
              </a:solidFill>
              <a:effectLst/>
            </a:endParaRPr>
          </a:p>
          <a:p>
            <a:pPr marL="542925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Το μάθημα προετοιμάζει τους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φοιτητές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για την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επιλογή θέματος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και την εκπόνηση της διπλωματικής εργασίας στο ίδιο ή σε άλλο εργαστήριο.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8" name="Picture 1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6294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86780"/>
            <a:ext cx="8229600" cy="498004"/>
          </a:xfrm>
        </p:spPr>
        <p:txBody>
          <a:bodyPr/>
          <a:lstStyle/>
          <a:p>
            <a:pPr eaLnBrk="1" hangingPunct="1"/>
            <a:r>
              <a:rPr lang="el-GR" altLang="el-GR" sz="2800" b="1" dirty="0" smtClean="0">
                <a:solidFill>
                  <a:srgbClr val="000099"/>
                </a:solidFill>
                <a:effectLst/>
              </a:rPr>
              <a:t>Εργαστηριακή Πρακτική – </a:t>
            </a:r>
            <a:r>
              <a:rPr lang="el-GR" altLang="el-GR" sz="2800" b="1" dirty="0">
                <a:solidFill>
                  <a:srgbClr val="000099"/>
                </a:solidFill>
                <a:effectLst/>
              </a:rPr>
              <a:t>Υλοποίηση – </a:t>
            </a:r>
            <a:r>
              <a:rPr lang="el-GR" altLang="el-GR" sz="2800" b="1" dirty="0" smtClean="0">
                <a:solidFill>
                  <a:srgbClr val="000099"/>
                </a:solidFill>
                <a:effectLst/>
              </a:rPr>
              <a:t>Αξιολόγηση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7" y="1628800"/>
            <a:ext cx="8820473" cy="4104456"/>
          </a:xfrm>
        </p:spPr>
        <p:txBody>
          <a:bodyPr/>
          <a:lstStyle/>
          <a:p>
            <a:pPr marL="542925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2000" dirty="0">
                <a:solidFill>
                  <a:srgbClr val="000099"/>
                </a:solidFill>
                <a:effectLst/>
              </a:rPr>
              <a:t>Υποχρεώσεις φοιτητών</a:t>
            </a:r>
          </a:p>
          <a:p>
            <a:pPr marL="942975" lvl="1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1800" dirty="0">
                <a:solidFill>
                  <a:srgbClr val="000099"/>
                </a:solidFill>
                <a:effectLst/>
              </a:rPr>
              <a:t>Προσέρχονται στο εργαστήριο για 3 μήνες (12 εβδομάδες - 120 ώρες)</a:t>
            </a:r>
          </a:p>
          <a:p>
            <a:pPr marL="942975" lvl="1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1800" dirty="0">
                <a:solidFill>
                  <a:srgbClr val="000099"/>
                </a:solidFill>
                <a:effectLst/>
              </a:rPr>
              <a:t>Ακολουθούν τους 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κανόνες </a:t>
            </a:r>
            <a:r>
              <a:rPr lang="el-GR" altLang="el-GR" sz="1800" dirty="0">
                <a:solidFill>
                  <a:srgbClr val="000099"/>
                </a:solidFill>
                <a:effectLst/>
              </a:rPr>
              <a:t>ασφαλείας και εργασίας του εργαστηρίου</a:t>
            </a:r>
          </a:p>
          <a:p>
            <a:pPr marL="942975" lvl="1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1800" dirty="0">
                <a:solidFill>
                  <a:srgbClr val="000099"/>
                </a:solidFill>
                <a:effectLst/>
              </a:rPr>
              <a:t>Συμμετέχουν 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ενεργά στην </a:t>
            </a:r>
            <a:r>
              <a:rPr lang="el-GR" altLang="el-GR" sz="1800" dirty="0">
                <a:solidFill>
                  <a:srgbClr val="000099"/>
                </a:solidFill>
                <a:effectLst/>
              </a:rPr>
              <a:t>εκτέλεση των εργασιών που τους έχουν ανατεθεί</a:t>
            </a:r>
          </a:p>
          <a:p>
            <a:pPr marL="942975" lvl="1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1800" dirty="0">
                <a:solidFill>
                  <a:srgbClr val="000099"/>
                </a:solidFill>
                <a:effectLst/>
              </a:rPr>
              <a:t>Συμπληρώνουν το ημερολόγιο του μαθήματος </a:t>
            </a:r>
          </a:p>
          <a:p>
            <a:pPr marL="942975" lvl="1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1800" dirty="0">
                <a:solidFill>
                  <a:srgbClr val="000099"/>
                </a:solidFill>
                <a:effectLst/>
              </a:rPr>
              <a:t>Συντάσσουν συνοπτική τελική έκθεση πεπραγμένων</a:t>
            </a:r>
          </a:p>
          <a:p>
            <a:pPr marL="542925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2000" dirty="0">
                <a:solidFill>
                  <a:srgbClr val="000099"/>
                </a:solidFill>
                <a:effectLst/>
              </a:rPr>
              <a:t>Αξιολόγηση του μαθήματος από τον επιβλέποντα. Ο βαθμός θα προκύψει από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την αξιολόγηση των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παρακάτω:</a:t>
            </a:r>
          </a:p>
          <a:p>
            <a:pPr marL="942975" lvl="1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1800" dirty="0">
                <a:solidFill>
                  <a:srgbClr val="000099"/>
                </a:solidFill>
                <a:effectLst/>
              </a:rPr>
              <a:t>Προσαρμοστικότητα στις συνθήκες εργασίας – Συνεργασία - Πρωτοβουλίες που ανέπτυξε – Υπευθυνότητα - Επιμέλεια – Εργατικότητα – Ποιοτική και ποσοτική απόδοση – Τήρηση ωραρίου – Συνεισφορά στη λειτουργία του εργαστηρίου</a:t>
            </a:r>
          </a:p>
          <a:p>
            <a:pPr marL="942975" lvl="1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1800" dirty="0">
                <a:solidFill>
                  <a:srgbClr val="000099"/>
                </a:solidFill>
                <a:effectLst/>
              </a:rPr>
              <a:t>Ποιότητα της έκθεσης πεπραγμένων</a:t>
            </a:r>
          </a:p>
          <a:p>
            <a:pPr marL="542925" indent="-360363" algn="just"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Θα σας δοθούν πρότυπα φόρμας αποδοχής, ημερολογίου και έκθεσης πεπραγμένων</a:t>
            </a:r>
          </a:p>
          <a:p>
            <a:pPr marL="942975" lvl="1" indent="-360363" algn="just" eaLnBrk="1" hangingPunct="1">
              <a:spcBef>
                <a:spcPts val="0"/>
              </a:spcBef>
              <a:spcAft>
                <a:spcPts val="600"/>
              </a:spcAft>
            </a:pPr>
            <a:endParaRPr lang="el-GR" altLang="el-GR" sz="1800" dirty="0" smtClean="0">
              <a:solidFill>
                <a:srgbClr val="000099"/>
              </a:solidFill>
              <a:effectLst/>
            </a:endParaRPr>
          </a:p>
          <a:p>
            <a:pPr marL="942975" lvl="1" indent="-360363" algn="just" eaLnBrk="1" hangingPunct="1">
              <a:spcBef>
                <a:spcPts val="0"/>
              </a:spcBef>
              <a:spcAft>
                <a:spcPts val="600"/>
              </a:spcAft>
            </a:pPr>
            <a:endParaRPr lang="el-GR" altLang="el-GR" sz="1600" dirty="0">
              <a:solidFill>
                <a:srgbClr val="000099"/>
              </a:solidFill>
              <a:effectLst/>
            </a:endParaRPr>
          </a:p>
          <a:p>
            <a:pPr marL="942975" lvl="1" indent="-360363" algn="just" eaLnBrk="1" hangingPunct="1">
              <a:spcBef>
                <a:spcPts val="0"/>
              </a:spcBef>
              <a:spcAft>
                <a:spcPts val="600"/>
              </a:spcAft>
            </a:pPr>
            <a:endParaRPr lang="el-GR" altLang="el-GR" sz="1600" dirty="0">
              <a:solidFill>
                <a:srgbClr val="000099"/>
              </a:solidFill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8" name="Picture 1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5567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58788"/>
            <a:ext cx="8229600" cy="498004"/>
          </a:xfrm>
        </p:spPr>
        <p:txBody>
          <a:bodyPr/>
          <a:lstStyle/>
          <a:p>
            <a:pPr eaLnBrk="1" hangingPunct="1"/>
            <a:r>
              <a:rPr lang="el-GR" altLang="el-GR" sz="2800" b="1" dirty="0" smtClean="0">
                <a:solidFill>
                  <a:srgbClr val="000099"/>
                </a:solidFill>
                <a:effectLst/>
              </a:rPr>
              <a:t>Εργαστηριακή Πρακτική – Δήλωση μαθήματος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9852" y="1850603"/>
            <a:ext cx="8660620" cy="4314701"/>
          </a:xfrm>
        </p:spPr>
        <p:txBody>
          <a:bodyPr/>
          <a:lstStyle/>
          <a:p>
            <a:pPr marL="542925" indent="-360363" algn="just" eaLnBrk="1" hangingPunct="1">
              <a:spcBef>
                <a:spcPts val="0"/>
              </a:spcBef>
              <a:spcAft>
                <a:spcPts val="900"/>
              </a:spcAft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Οι φοιτητές που επιθυμούν να επιλέξουν το μάθημα αυτό το εξάμηνο</a:t>
            </a:r>
          </a:p>
          <a:p>
            <a:pPr marL="942975" lvl="1" indent="-360363" algn="just" eaLnBrk="1" hangingPunct="1">
              <a:spcBef>
                <a:spcPts val="0"/>
              </a:spcBef>
              <a:spcAft>
                <a:spcPts val="900"/>
              </a:spcAft>
            </a:pP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Επικοινωνούν με το μέλος </a:t>
            </a:r>
            <a:r>
              <a:rPr lang="el-GR" altLang="el-GR" sz="1800" dirty="0">
                <a:solidFill>
                  <a:srgbClr val="000099"/>
                </a:solidFill>
                <a:effectLst/>
              </a:rPr>
              <a:t>του 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εκπαιδευτικού </a:t>
            </a:r>
            <a:r>
              <a:rPr lang="el-GR" altLang="el-GR" sz="1800" dirty="0">
                <a:solidFill>
                  <a:srgbClr val="000099"/>
                </a:solidFill>
                <a:effectLst/>
              </a:rPr>
              <a:t>προσωπικού 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που τους ενδιαφέρει να συνεργαστούν για την εξασφάλιση θέσης</a:t>
            </a:r>
          </a:p>
          <a:p>
            <a:pPr marL="942975" lvl="1" indent="-360363" algn="just" eaLnBrk="1" hangingPunct="1">
              <a:spcBef>
                <a:spcPts val="0"/>
              </a:spcBef>
              <a:spcAft>
                <a:spcPts val="900"/>
              </a:spcAft>
            </a:pP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Σε συνεργασία συμπληρώνουν και υπογράφουν την φόρμα αποδοχής </a:t>
            </a:r>
          </a:p>
          <a:p>
            <a:pPr marL="942975" lvl="1" indent="-360363" algn="just" eaLnBrk="1" hangingPunct="1">
              <a:spcBef>
                <a:spcPts val="0"/>
              </a:spcBef>
              <a:spcAft>
                <a:spcPts val="900"/>
              </a:spcAft>
            </a:pP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Παραδίδουν την υπογεγραμμένη φόρμα στον υπεύθυνο μαθήματος Κ. </a:t>
            </a:r>
            <a:r>
              <a:rPr lang="el-GR" altLang="el-GR" sz="1800" dirty="0" err="1" smtClean="0">
                <a:solidFill>
                  <a:srgbClr val="000099"/>
                </a:solidFill>
                <a:effectLst/>
              </a:rPr>
              <a:t>Λουλακάκη</a:t>
            </a:r>
            <a:r>
              <a:rPr lang="el-GR" altLang="el-GR" sz="1800" dirty="0" smtClean="0">
                <a:solidFill>
                  <a:srgbClr val="000099"/>
                </a:solidFill>
                <a:effectLst/>
              </a:rPr>
              <a:t>, έντυπα ή ηλεκτρονικά, το αργότερο έως την Δευτέρα 6/10/2025</a:t>
            </a:r>
          </a:p>
          <a:p>
            <a:pPr marL="542925" indent="-360363" algn="just" eaLnBrk="1" hangingPunct="1">
              <a:spcBef>
                <a:spcPts val="0"/>
              </a:spcBef>
              <a:spcAft>
                <a:spcPts val="900"/>
              </a:spcAft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Προσοχή: Το μάθημα δεν θα ανοίξει στις δηλώσεις μαθημάτων. Οι φοιτητές που </a:t>
            </a:r>
            <a:r>
              <a:rPr lang="el-GR" altLang="el-GR" sz="2000" dirty="0">
                <a:solidFill>
                  <a:srgbClr val="000099"/>
                </a:solidFill>
                <a:effectLst/>
              </a:rPr>
              <a:t>θα εξασφαλίσουν θέση σε εργαστήριο θα εγγραφούν στην Γραμματεία από τον υπεύθυνο μαθήματος, φροντίστε να υπάρχει χώρος στη δήλωση 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μαθημάτων</a:t>
            </a:r>
            <a:endParaRPr lang="el-GR" altLang="el-GR" sz="2000" dirty="0">
              <a:solidFill>
                <a:srgbClr val="000099"/>
              </a:solidFill>
              <a:effectLst/>
            </a:endParaRPr>
          </a:p>
          <a:p>
            <a:pPr marL="542925" lvl="1" indent="-360363" algn="just" eaLnBrk="1" hangingPunct="1">
              <a:spcBef>
                <a:spcPts val="0"/>
              </a:spcBef>
              <a:spcAft>
                <a:spcPts val="900"/>
              </a:spcAft>
              <a:buClr>
                <a:schemeClr val="hlink"/>
              </a:buClr>
              <a:buSzPct val="90000"/>
              <a:buBlip>
                <a:blip r:embed="rId3"/>
              </a:buBlip>
            </a:pPr>
            <a:r>
              <a:rPr lang="el-GR" altLang="el-GR" sz="2000" dirty="0">
                <a:solidFill>
                  <a:srgbClr val="000099"/>
                </a:solidFill>
                <a:effectLst/>
                <a:ea typeface="+mn-ea"/>
                <a:cs typeface="+mn-cs"/>
              </a:rPr>
              <a:t>Η έναρξη της εξάσκησης μπορεί να γίνει άμεσα με την αποδοχή ή όποτε καθοριστεί </a:t>
            </a:r>
            <a:r>
              <a:rPr lang="el-GR" altLang="el-GR" sz="2000" dirty="0" smtClean="0">
                <a:solidFill>
                  <a:srgbClr val="000099"/>
                </a:solidFill>
                <a:effectLst/>
                <a:ea typeface="+mn-ea"/>
                <a:cs typeface="+mn-cs"/>
              </a:rPr>
              <a:t>σε συνεργασία με </a:t>
            </a:r>
            <a:r>
              <a:rPr lang="el-GR" altLang="el-GR" sz="2000" dirty="0">
                <a:solidFill>
                  <a:srgbClr val="000099"/>
                </a:solidFill>
                <a:effectLst/>
                <a:ea typeface="+mn-ea"/>
                <a:cs typeface="+mn-cs"/>
              </a:rPr>
              <a:t>τον επιβλέποντα </a:t>
            </a:r>
            <a:r>
              <a:rPr lang="el-GR" altLang="el-GR" sz="2000" dirty="0" smtClean="0">
                <a:solidFill>
                  <a:srgbClr val="000099"/>
                </a:solidFill>
                <a:effectLst/>
                <a:ea typeface="+mn-ea"/>
                <a:cs typeface="+mn-cs"/>
              </a:rPr>
              <a:t>καθηγητή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8" name="Picture 16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2955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6985"/>
            <a:ext cx="8229600" cy="863823"/>
          </a:xfrm>
        </p:spPr>
        <p:txBody>
          <a:bodyPr/>
          <a:lstStyle/>
          <a:p>
            <a:pPr eaLnBrk="1" hangingPunct="1"/>
            <a:r>
              <a:rPr lang="el-GR" altLang="el-GR" sz="2800" b="1" dirty="0" smtClean="0">
                <a:solidFill>
                  <a:srgbClr val="000099"/>
                </a:solidFill>
                <a:effectLst/>
              </a:rPr>
              <a:t>Στόχος της Αναμόρφωσης του ΠΠΣ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229600" cy="3672408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Ελάφρυνση του φόρτου εργασίας των φοιτητών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Μεγαλύτερη ευελιξία των φοιτητών στις επιλογές μαθημάτων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Μεγαλύτερη ευελιξία στα μαθήματα Κατεύθυνσης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Έγκαιρη έναρξη της διπλωματικής εργασίας</a:t>
            </a:r>
            <a:endParaRPr lang="en-US" altLang="el-GR" sz="2000" dirty="0" smtClean="0">
              <a:solidFill>
                <a:srgbClr val="000099"/>
              </a:solidFill>
              <a:effectLst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Ενίσχυση της σύνδεσης του ΠΠΣ με την ερευνητική δραστηριότητα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l-GR" altLang="el-GR" sz="2000" dirty="0">
                <a:solidFill>
                  <a:srgbClr val="000099"/>
                </a:solidFill>
                <a:effectLst/>
              </a:rPr>
              <a:t>Α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ντιμετώπιση δυσλειτουργιών στο ΠΠΣ, π.χ. αριθμός μαθημάτων στο 6</a:t>
            </a:r>
            <a:r>
              <a:rPr lang="el-GR" altLang="el-GR" sz="2000" baseline="30000" dirty="0" smtClean="0">
                <a:solidFill>
                  <a:srgbClr val="000099"/>
                </a:solidFill>
                <a:effectLst/>
              </a:rPr>
              <a:t>ο</a:t>
            </a: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 εξάμηνο, πρακτική άσκηση κ.ά.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r>
              <a:rPr lang="el-GR" altLang="el-GR" sz="2000" dirty="0" smtClean="0">
                <a:solidFill>
                  <a:srgbClr val="000099"/>
                </a:solidFill>
                <a:effectLst/>
              </a:rPr>
              <a:t>Αποφυγή αρνητικής επίπτωσης των αλλαγών στο πρόγραμμα των φοιτητών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l-GR" altLang="el-GR" sz="2000" dirty="0" smtClean="0">
              <a:solidFill>
                <a:srgbClr val="000099"/>
              </a:solidFill>
              <a:effectLst/>
            </a:endParaRP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000099"/>
              </a:buClr>
              <a:buFont typeface="Wingdings" panose="05000000000000000000" pitchFamily="2" charset="2"/>
              <a:buChar char="Ø"/>
            </a:pPr>
            <a:endParaRPr lang="el-GR" altLang="el-GR" sz="2000" dirty="0" smtClean="0">
              <a:solidFill>
                <a:srgbClr val="000099"/>
              </a:soli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7" name="Picture 1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76199" y="2132856"/>
            <a:ext cx="8229600" cy="2016224"/>
          </a:xfrm>
        </p:spPr>
        <p:txBody>
          <a:bodyPr/>
          <a:lstStyle/>
          <a:p>
            <a:pPr eaLnBrk="1" hangingPunct="1"/>
            <a:r>
              <a:rPr lang="el-GR" altLang="el-GR" sz="3600" dirty="0" smtClean="0">
                <a:solidFill>
                  <a:srgbClr val="000099"/>
                </a:solidFill>
                <a:effectLst/>
                <a:latin typeface="+mn-lt"/>
              </a:rPr>
              <a:t>Ευχαριστώ για την προσοχή σας!</a:t>
            </a:r>
            <a:br>
              <a:rPr lang="el-GR" altLang="el-GR" sz="3600" dirty="0" smtClean="0">
                <a:solidFill>
                  <a:srgbClr val="000099"/>
                </a:solidFill>
                <a:effectLst/>
                <a:latin typeface="+mn-lt"/>
              </a:rPr>
            </a:br>
            <a:r>
              <a:rPr lang="el-GR" altLang="el-GR" sz="3600" dirty="0">
                <a:solidFill>
                  <a:srgbClr val="000099"/>
                </a:solidFill>
                <a:effectLst/>
                <a:latin typeface="+mn-lt"/>
              </a:rPr>
              <a:t/>
            </a:r>
            <a:br>
              <a:rPr lang="el-GR" altLang="el-GR" sz="3600" dirty="0">
                <a:solidFill>
                  <a:srgbClr val="000099"/>
                </a:solidFill>
                <a:effectLst/>
                <a:latin typeface="+mn-lt"/>
              </a:rPr>
            </a:br>
            <a:r>
              <a:rPr lang="el-GR" altLang="el-GR" sz="3600" dirty="0" smtClean="0">
                <a:solidFill>
                  <a:srgbClr val="000099"/>
                </a:solidFill>
                <a:effectLst/>
                <a:latin typeface="+mn-lt"/>
              </a:rPr>
              <a:t>Καλή ακαδημαϊκή χρονιά σε όλους!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8" name="Picture 1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9532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696"/>
            <a:ext cx="8229600" cy="503783"/>
          </a:xfrm>
        </p:spPr>
        <p:txBody>
          <a:bodyPr/>
          <a:lstStyle/>
          <a:p>
            <a:pPr eaLnBrk="1" hangingPunct="1"/>
            <a:r>
              <a:rPr lang="el-GR" altLang="el-GR" sz="2800" b="1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Σύνοψη αλλαγών (1)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015" y="1196752"/>
            <a:ext cx="8912647" cy="5898877"/>
          </a:xfrm>
        </p:spPr>
        <p:txBody>
          <a:bodyPr/>
          <a:lstStyle/>
          <a:p>
            <a:pPr marL="365125" indent="-285750"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alt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Μειώθηκε ο απαιτούμενος αριθμός </a:t>
            </a:r>
            <a:r>
              <a:rPr lang="en-US" alt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ECTS</a:t>
            </a:r>
            <a:r>
              <a:rPr lang="el-GR" alt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 </a:t>
            </a:r>
            <a:r>
              <a:rPr lang="el-GR" alt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για τη λήψη πτυχίου </a:t>
            </a:r>
            <a:r>
              <a:rPr lang="el-GR" alt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από 320 σε 300 με ένταξη </a:t>
            </a:r>
            <a:r>
              <a:rPr lang="el-GR" alt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της πρακτικής άσκησης εντός των 300 </a:t>
            </a:r>
            <a:r>
              <a:rPr lang="el-GR" alt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ECTS</a:t>
            </a:r>
          </a:p>
          <a:p>
            <a:pPr marL="365125" indent="-285750"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alt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Μειώθηκε ο απαιτούμενος αριθμός μαθημάτων για τη λήψη πτυχίου </a:t>
            </a:r>
            <a:r>
              <a:rPr lang="el-GR" alt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από 55 σε 52</a:t>
            </a:r>
          </a:p>
          <a:p>
            <a:pPr marL="365125" indent="-285750"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Το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εργαστηριακό μέρος των μαθημάτων Οργανική Χημεία, Οικολογία, Μικροβιολογία Εδάφους και Γεωλογία – Γεωφυσική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άλλαξε σε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Ασκήσεις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Πράξης</a:t>
            </a:r>
            <a:endParaRPr lang="el-GR" altLang="el-GR" sz="1900" dirty="0">
              <a:solidFill>
                <a:srgbClr val="000099"/>
              </a:solidFill>
              <a:effectLst/>
              <a:cs typeface="Calibri" panose="020F0502020204030204" pitchFamily="34" charset="0"/>
            </a:endParaRPr>
          </a:p>
          <a:p>
            <a:pPr marL="365125" indent="-285750"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alt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Όλα τα μαθήματα </a:t>
            </a:r>
            <a:r>
              <a:rPr lang="el-GR" alt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Κατεύθυνσης </a:t>
            </a:r>
            <a:r>
              <a:rPr lang="el-GR" alt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έγιναν Επιλογής </a:t>
            </a:r>
            <a:r>
              <a:rPr lang="el-GR" alt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Υποχρεωτικά για ευελιξία στην επιλογή </a:t>
            </a:r>
            <a:r>
              <a:rPr lang="el-GR" alt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μαθημάτων</a:t>
            </a:r>
          </a:p>
          <a:p>
            <a:pPr marL="365125" indent="-285750"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Τα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μαθήματα Κατεύθυνσης και Ελεύθερης Επιλογής προσφέρονται σε δύο λίστες, Χειμερινού εξαμήνου (επιλέγονται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στο 7</a:t>
            </a:r>
            <a:r>
              <a:rPr lang="el-GR" sz="1900" baseline="300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 και 9</a:t>
            </a:r>
            <a:r>
              <a:rPr lang="el-GR" sz="1900" baseline="300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 εξάμηνο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) και Εαρινού εξαμήνου (επιλέγονται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στο 8</a:t>
            </a:r>
            <a:r>
              <a:rPr lang="el-GR" sz="1900" baseline="300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 εξάμηνο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) αντί για μαθήματα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7</a:t>
            </a:r>
            <a:r>
              <a:rPr lang="el-GR" sz="1900" baseline="300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ου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, 8</a:t>
            </a:r>
            <a:r>
              <a:rPr lang="el-GR" sz="1900" baseline="300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ου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 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και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9</a:t>
            </a:r>
            <a:r>
              <a:rPr lang="el-GR" sz="1900" baseline="300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ου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 εξαμήνου </a:t>
            </a:r>
          </a:p>
          <a:p>
            <a:pPr marL="365125" indent="-285750"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Για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την επιλογή Κατεύθυνσης απαραίτητη προϋπόθεση είναι οι φοιτητές να έχουν συμπληρώσει τουλάχιστον 60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ECTS </a:t>
            </a:r>
          </a:p>
          <a:p>
            <a:pPr marL="365125" indent="-285750"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Η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Κατεύθυνση ολοκληρώνεται με την επιτυχή παρακολούθηση τουλάχιστον 5 από τα προσφερόμενα μαθήματα της αντίστοιχης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Κατεύθυνσης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8452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4977"/>
            <a:ext cx="8229600" cy="503783"/>
          </a:xfrm>
        </p:spPr>
        <p:txBody>
          <a:bodyPr/>
          <a:lstStyle/>
          <a:p>
            <a:pPr eaLnBrk="1" hangingPunct="1"/>
            <a:r>
              <a:rPr lang="el-GR" altLang="el-GR" sz="2800" b="1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Σύνοψη αλλαγών (2)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268760"/>
            <a:ext cx="8912647" cy="5394821"/>
          </a:xfrm>
        </p:spPr>
        <p:txBody>
          <a:bodyPr/>
          <a:lstStyle/>
          <a:p>
            <a:pPr marL="365125" indent="-285750"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Η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διπλωματική εργασία προσφέρεται νωρίτερα με 5 ECTS στο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8</a:t>
            </a:r>
            <a:r>
              <a:rPr lang="el-GR" sz="1900" baseline="300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,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5 στο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9</a:t>
            </a:r>
            <a:r>
              <a:rPr lang="el-GR" sz="1900" baseline="300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και 20 ECTS στο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10</a:t>
            </a:r>
            <a:r>
              <a:rPr lang="el-GR" sz="1900" baseline="300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 εξάμηνο</a:t>
            </a:r>
            <a:endParaRPr lang="el-GR" sz="1900" dirty="0">
              <a:solidFill>
                <a:srgbClr val="000099"/>
              </a:solidFill>
              <a:effectLst/>
              <a:cs typeface="Calibri" panose="020F0502020204030204" pitchFamily="34" charset="0"/>
            </a:endParaRPr>
          </a:p>
          <a:p>
            <a:pPr marL="365125" indent="-285750"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Η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πρακτική άσκηση πραγματοποιείται στο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10</a:t>
            </a:r>
            <a:r>
              <a:rPr lang="el-GR" sz="1900" baseline="300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 εξάμηνο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με διάρκεια 4 μήνες και πιστώνεται με 10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ECTS </a:t>
            </a:r>
          </a:p>
          <a:p>
            <a:pPr marL="365125" indent="-285750"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Τα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μαθήματα Διαχείριση Εδαφών και Καλλιέργειες εκτός Εδάφους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άλλαξαν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από Ελεύθερης Επιλογής σε Επιλογής Υποχρεωτικά της Β΄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Κατεύθυνσης</a:t>
            </a:r>
          </a:p>
          <a:p>
            <a:pPr marL="365125" indent="-285750"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Το μάθημα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Γεωλογία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–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Υδρογεωλογία (Β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΄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Κατεύθυνσης) μετονομάστηκε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σε Γεωλογία – Γεωφυσική με μετατροπή του εργαστηρίου σε Ασκήσεις Πράξης</a:t>
            </a:r>
            <a:endParaRPr lang="el-GR" altLang="el-GR" sz="1900" dirty="0">
              <a:solidFill>
                <a:srgbClr val="000099"/>
              </a:solidFill>
              <a:effectLst/>
              <a:cs typeface="Calibri" panose="020F0502020204030204" pitchFamily="34" charset="0"/>
            </a:endParaRPr>
          </a:p>
          <a:p>
            <a:pPr marL="365125" indent="-285750"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Καταργήθηκαν τα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μαθήματα Νέες Τεχνολογίες στη Γενετική Βελτίωση Φυτών (Κατεύθυνσης Α) και </a:t>
            </a:r>
            <a:r>
              <a:rPr lang="el-GR" sz="1900" dirty="0" err="1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Ζιζανιολογία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(Ελεύθερης Επιλογής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) λόγω μη επιλογής από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φοιτητές</a:t>
            </a:r>
          </a:p>
          <a:p>
            <a:pPr marL="365125" indent="-285750"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Άλλαξαν τα </a:t>
            </a:r>
            <a:r>
              <a:rPr lang="en-US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ECTS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5 μαθημάτων</a:t>
            </a:r>
          </a:p>
          <a:p>
            <a:pPr marL="365125" indent="-285750"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Μερικά μαθήματα μεταφέρθηκαν σε άλλο εξάμηνο</a:t>
            </a:r>
          </a:p>
          <a:p>
            <a:pPr marL="365125" indent="-285750"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Εισάγεται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νέο μάθημα Ελεύθερης Επιλογής με τίτλο Οινολογία</a:t>
            </a:r>
            <a:endParaRPr lang="el-GR" sz="1900" dirty="0" smtClean="0">
              <a:solidFill>
                <a:srgbClr val="000099"/>
              </a:solidFill>
              <a:effectLst/>
              <a:cs typeface="Calibri" panose="020F0502020204030204" pitchFamily="34" charset="0"/>
            </a:endParaRPr>
          </a:p>
          <a:p>
            <a:pPr marL="365125" indent="-285750" eaLnBrk="1" hangingPunct="1">
              <a:spcBef>
                <a:spcPts val="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Εισάγεται </a:t>
            </a:r>
            <a:r>
              <a:rPr lang="el-GR" sz="1900" dirty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νέο μάθημα Ελεύθερης Επιλογής με τίτλο Εργαστηριακή </a:t>
            </a:r>
            <a:r>
              <a:rPr lang="el-GR" sz="1900" dirty="0" smtClean="0">
                <a:solidFill>
                  <a:srgbClr val="000099"/>
                </a:solidFill>
                <a:effectLst/>
                <a:cs typeface="Calibri" panose="020F0502020204030204" pitchFamily="34" charset="0"/>
              </a:rPr>
              <a:t>Πρακτική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9638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699305"/>
              </p:ext>
            </p:extLst>
          </p:nvPr>
        </p:nvGraphicFramePr>
        <p:xfrm>
          <a:off x="611560" y="1902440"/>
          <a:ext cx="7848872" cy="382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4708">
                  <a:extLst>
                    <a:ext uri="{9D8B030D-6E8A-4147-A177-3AD203B41FA5}">
                      <a16:colId xmlns:a16="http://schemas.microsoft.com/office/drawing/2014/main" val="3578448408"/>
                    </a:ext>
                  </a:extLst>
                </a:gridCol>
                <a:gridCol w="1708598">
                  <a:extLst>
                    <a:ext uri="{9D8B030D-6E8A-4147-A177-3AD203B41FA5}">
                      <a16:colId xmlns:a16="http://schemas.microsoft.com/office/drawing/2014/main" val="3655141186"/>
                    </a:ext>
                  </a:extLst>
                </a:gridCol>
                <a:gridCol w="1975566">
                  <a:extLst>
                    <a:ext uri="{9D8B030D-6E8A-4147-A177-3AD203B41FA5}">
                      <a16:colId xmlns:a16="http://schemas.microsoft.com/office/drawing/2014/main" val="3874152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l-GR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Αριθμός Μαθημάτων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ECTS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7815822"/>
                  </a:ext>
                </a:extLst>
              </a:tr>
              <a:tr h="610508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el-GR" sz="200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Υποχρεωτικά Μαθήματα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43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  <a:latin typeface="+mn-lt"/>
                          <a:cs typeface="Calibri" panose="020F0502020204030204" pitchFamily="34" charset="0"/>
                        </a:rPr>
                        <a:t>215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42420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el-GR" sz="2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Επιλογής Υποχρεωτικά Μαθήματα </a:t>
                      </a:r>
                      <a:r>
                        <a:rPr lang="el-G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l-GR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 </a:t>
                      </a:r>
                      <a:r>
                        <a:rPr lang="el-GR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της</a:t>
                      </a:r>
                      <a:r>
                        <a:rPr lang="el-GR" sz="180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l-GR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Κατεύθυνσης </a:t>
                      </a:r>
                      <a:r>
                        <a:rPr lang="el-G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+ </a:t>
                      </a:r>
                      <a:r>
                        <a:rPr lang="el-GR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</a:t>
                      </a:r>
                      <a:r>
                        <a:rPr lang="el-G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l-GR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της ίδιας ή άλλης Κατεύθυνσης ή Ελεύθερης </a:t>
                      </a:r>
                      <a:r>
                        <a:rPr lang="el-GR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Επιλογής)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9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45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63558758"/>
                  </a:ext>
                </a:extLst>
              </a:tr>
              <a:tr h="518140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el-GR" sz="2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Πρακτική Άσκηση</a:t>
                      </a:r>
                      <a:endParaRPr lang="el-GR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  <a:latin typeface="+mn-lt"/>
                          <a:cs typeface="Calibri" panose="020F0502020204030204" pitchFamily="34" charset="0"/>
                        </a:rPr>
                        <a:t>1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10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13598146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el-GR" sz="2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Διπλωματική Εργασία</a:t>
                      </a:r>
                      <a:endParaRPr lang="el-GR" sz="2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>
                          <a:effectLst/>
                          <a:latin typeface="+mn-lt"/>
                          <a:cs typeface="Calibri" panose="020F0502020204030204" pitchFamily="34" charset="0"/>
                        </a:rPr>
                        <a:t>1</a:t>
                      </a:r>
                      <a:endParaRPr lang="el-GR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30</a:t>
                      </a:r>
                      <a:endParaRPr lang="el-GR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1542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2075" indent="0" algn="l" fontAlgn="ctr"/>
                      <a:r>
                        <a:rPr lang="el-GR" sz="2000" b="1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Σύνολο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54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2000" b="1" u="none" strike="noStrike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300</a:t>
                      </a:r>
                      <a:endParaRPr lang="el-GR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93783777"/>
                  </a:ext>
                </a:extLst>
              </a:tr>
            </a:tbl>
          </a:graphicData>
        </a:graphic>
      </p:graphicFrame>
      <p:sp>
        <p:nvSpPr>
          <p:cNvPr id="7" name="Τίτλος 1"/>
          <p:cNvSpPr>
            <a:spLocks noGrp="1"/>
          </p:cNvSpPr>
          <p:nvPr>
            <p:ph type="title"/>
          </p:nvPr>
        </p:nvSpPr>
        <p:spPr>
          <a:xfrm>
            <a:off x="683568" y="1124744"/>
            <a:ext cx="7772400" cy="648072"/>
          </a:xfrm>
        </p:spPr>
        <p:txBody>
          <a:bodyPr/>
          <a:lstStyle/>
          <a:p>
            <a:pPr algn="ctr"/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Νέο ΠΠΣ - Προϋποθέσεις για λήψη πτυχίου</a:t>
            </a:r>
            <a:endParaRPr lang="el-GR" sz="2800" cap="none" dirty="0">
              <a:solidFill>
                <a:srgbClr val="000099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9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Εικόνα 9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88215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912642"/>
              </p:ext>
            </p:extLst>
          </p:nvPr>
        </p:nvGraphicFramePr>
        <p:xfrm>
          <a:off x="436722" y="1285840"/>
          <a:ext cx="828092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8817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+mn-lt"/>
                          <a:cs typeface="Calibri" panose="020F0502020204030204" pitchFamily="34" charset="0"/>
                        </a:rPr>
                        <a:t>Εξάμηνο</a:t>
                      </a:r>
                      <a:endParaRPr lang="el-GR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+mn-lt"/>
                          <a:cs typeface="Calibri" panose="020F0502020204030204" pitchFamily="34" charset="0"/>
                        </a:rPr>
                        <a:t>Υφιστάμενο ΠΠΣ</a:t>
                      </a:r>
                      <a:endParaRPr lang="el-GR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+mn-lt"/>
                          <a:cs typeface="Calibri" panose="020F0502020204030204" pitchFamily="34" charset="0"/>
                        </a:rPr>
                        <a:t>Νέο ΠΠΣ 2025 - 2026</a:t>
                      </a:r>
                      <a:endParaRPr lang="el-GR" dirty="0"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817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1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 (Υ)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 (Υ)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817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2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 (Υ)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 (Υ)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817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3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 (Υ)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 (Υ)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817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4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 (Υ)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 (Υ)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817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5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 (Υ)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 (Υ)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8817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6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7 (Υ) </a:t>
                      </a:r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+ </a:t>
                      </a: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Πρακτική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 </a:t>
                      </a: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(Υ)</a:t>
                      </a:r>
                      <a:endParaRPr kumimoji="0" lang="el-G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817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7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6 (2</a:t>
                      </a:r>
                      <a:r>
                        <a:rPr lang="el-GR" baseline="0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 Υ </a:t>
                      </a:r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+ 4 ΕΥ)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0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6</a:t>
                      </a:r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 (3</a:t>
                      </a:r>
                      <a:r>
                        <a:rPr lang="el-GR" baseline="0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 Υ </a:t>
                      </a:r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+ 3 ΕΥ)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8817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8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6 (2</a:t>
                      </a:r>
                      <a:r>
                        <a:rPr lang="el-GR" baseline="0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 Υ </a:t>
                      </a:r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+ 4 ΕΥ) + </a:t>
                      </a:r>
                      <a:r>
                        <a:rPr kumimoji="0" lang="el-GR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Πρακτική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b="1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5</a:t>
                      </a:r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 (2</a:t>
                      </a:r>
                      <a:r>
                        <a:rPr lang="el-GR" baseline="0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 Υ </a:t>
                      </a:r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+ 3 ΕΥ) + Διπλωματική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8817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9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6 (2</a:t>
                      </a:r>
                      <a:r>
                        <a:rPr lang="el-GR" baseline="0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 Υ </a:t>
                      </a:r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+ 4 ΕΥ)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b="1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5</a:t>
                      </a:r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 (2</a:t>
                      </a:r>
                      <a:r>
                        <a:rPr lang="el-GR" baseline="0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 Υ </a:t>
                      </a:r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+ 3 ΕΥ) + Διπλωματική 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8817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10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Διπλωματική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Διπλωματική +</a:t>
                      </a:r>
                      <a:r>
                        <a:rPr lang="el-GR" baseline="0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 Πρακτική</a:t>
                      </a:r>
                      <a:endParaRPr lang="el-GR" dirty="0" smtClean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1043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Σύνολο</a:t>
                      </a:r>
                      <a:endParaRPr lang="el-GR" b="1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55 μαθήματα + Διπλωματική + Πρακτική</a:t>
                      </a:r>
                      <a:endParaRPr lang="el-GR" dirty="0">
                        <a:solidFill>
                          <a:srgbClr val="002060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rgbClr val="002060"/>
                          </a:solidFill>
                          <a:latin typeface="+mn-lt"/>
                          <a:cs typeface="Calibri" panose="020F0502020204030204" pitchFamily="34" charset="0"/>
                        </a:rPr>
                        <a:t>52 μαθήματα + Διπλωματική + Πρακτική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Τίτλος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7772400" cy="648072"/>
          </a:xfrm>
        </p:spPr>
        <p:txBody>
          <a:bodyPr/>
          <a:lstStyle/>
          <a:p>
            <a:pPr algn="ctr"/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Σύγκριση υφιστάμενου και νέου ΠΠΣ</a:t>
            </a:r>
            <a:endParaRPr lang="el-GR" sz="2800" cap="none" dirty="0">
              <a:solidFill>
                <a:srgbClr val="000099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sp>
        <p:nvSpPr>
          <p:cNvPr id="7" name="Θέση κειμένου 2"/>
          <p:cNvSpPr>
            <a:spLocks noGrp="1"/>
          </p:cNvSpPr>
          <p:nvPr>
            <p:ph type="body" idx="1"/>
          </p:nvPr>
        </p:nvSpPr>
        <p:spPr>
          <a:xfrm>
            <a:off x="395536" y="5949280"/>
            <a:ext cx="8568952" cy="720080"/>
          </a:xfrm>
        </p:spPr>
        <p:txBody>
          <a:bodyPr/>
          <a:lstStyle/>
          <a:p>
            <a:r>
              <a:rPr lang="el-GR" sz="1600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Υ = </a:t>
            </a:r>
            <a:r>
              <a:rPr lang="el-GR" sz="1600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Υποχρεωτικά μαθήματα</a:t>
            </a:r>
          </a:p>
          <a:p>
            <a:r>
              <a:rPr lang="el-GR" sz="1600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ΕΥ = </a:t>
            </a:r>
            <a:r>
              <a:rPr lang="el-GR" sz="1600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Επιλογής Υποχρεωτικά μαθήματα (Κατεύθυνσης και Ελεύθερης Επιλογής)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7844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7772400" cy="504056"/>
          </a:xfrm>
        </p:spPr>
        <p:txBody>
          <a:bodyPr/>
          <a:lstStyle/>
          <a:p>
            <a:pPr algn="ctr"/>
            <a:r>
              <a:rPr lang="el-GR" sz="2800" cap="none" dirty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Νέο ΠΠΣ - </a:t>
            </a:r>
            <a:r>
              <a:rPr lang="el-GR" sz="28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1</a:t>
            </a:r>
            <a:r>
              <a:rPr lang="el-GR" sz="2800" cap="none" baseline="300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ο</a:t>
            </a:r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 Εξάμηνο</a:t>
            </a:r>
            <a:endParaRPr lang="el-GR" sz="2800" dirty="0">
              <a:solidFill>
                <a:srgbClr val="000099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144577"/>
              </p:ext>
            </p:extLst>
          </p:nvPr>
        </p:nvGraphicFramePr>
        <p:xfrm>
          <a:off x="441256" y="1446915"/>
          <a:ext cx="8280920" cy="47183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447976608"/>
                    </a:ext>
                  </a:extLst>
                </a:gridCol>
                <a:gridCol w="4616378">
                  <a:extLst>
                    <a:ext uri="{9D8B030D-6E8A-4147-A177-3AD203B41FA5}">
                      <a16:colId xmlns:a16="http://schemas.microsoft.com/office/drawing/2014/main" val="4171004752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3906974513"/>
                    </a:ext>
                  </a:extLst>
                </a:gridCol>
                <a:gridCol w="487113">
                  <a:extLst>
                    <a:ext uri="{9D8B030D-6E8A-4147-A177-3AD203B41FA5}">
                      <a16:colId xmlns:a16="http://schemas.microsoft.com/office/drawing/2014/main" val="3884217530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443094414"/>
                    </a:ext>
                  </a:extLst>
                </a:gridCol>
                <a:gridCol w="695875">
                  <a:extLst>
                    <a:ext uri="{9D8B030D-6E8A-4147-A177-3AD203B41FA5}">
                      <a16:colId xmlns:a16="http://schemas.microsoft.com/office/drawing/2014/main" val="1149392115"/>
                    </a:ext>
                  </a:extLst>
                </a:gridCol>
              </a:tblGrid>
              <a:tr h="167215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ΜΑΘΗΜΑ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Ώρες/</a:t>
                      </a:r>
                      <a:r>
                        <a:rPr lang="el-GR" sz="1600" dirty="0" err="1">
                          <a:effectLst/>
                          <a:latin typeface="+mn-lt"/>
                          <a:cs typeface="Calibri" panose="020F0502020204030204" pitchFamily="34" charset="0"/>
                        </a:rPr>
                        <a:t>εβδ</a:t>
                      </a: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.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ECTS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4629410"/>
                  </a:ext>
                </a:extLst>
              </a:tr>
              <a:tr h="208385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Θ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ΑΠ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ΕΡΓ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787360"/>
                  </a:ext>
                </a:extLst>
              </a:tr>
              <a:tr h="2083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ΚΩΔΙΚΟΣ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Υποχρεωτικά Μαθήματα</a:t>
                      </a:r>
                      <a:endParaRPr lang="el-G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357883"/>
                  </a:ext>
                </a:extLst>
              </a:tr>
              <a:tr h="520963">
                <a:tc>
                  <a:txBody>
                    <a:bodyPr/>
                    <a:lstStyle/>
                    <a:p>
                      <a:pPr algn="ctr" defTabSz="804863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0810.1.001.0</a:t>
                      </a:r>
                      <a:endParaRPr lang="el-GR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Εισαγωγή στις Γεωπονικές Επιστήμες</a:t>
                      </a:r>
                      <a:endParaRPr lang="el-GR" sz="1800" b="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4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8256666"/>
                  </a:ext>
                </a:extLst>
              </a:tr>
              <a:tr h="41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0810.1.002.0</a:t>
                      </a:r>
                      <a:endParaRPr lang="el-GR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Μορφολογία - Ανατομία </a:t>
                      </a:r>
                      <a:r>
                        <a:rPr lang="el-GR" sz="1800" b="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Φυτών</a:t>
                      </a:r>
                      <a:endParaRPr lang="el-GR" sz="1800" b="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3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6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643053"/>
                  </a:ext>
                </a:extLst>
              </a:tr>
              <a:tr h="3473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0810.1.003.0</a:t>
                      </a:r>
                      <a:endParaRPr lang="el-GR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Γενική Χημεία</a:t>
                      </a:r>
                      <a:endParaRPr lang="el-GR" sz="1800" b="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3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6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9378364"/>
                  </a:ext>
                </a:extLst>
              </a:tr>
              <a:tr h="3473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0810.2.001.0</a:t>
                      </a:r>
                      <a:endParaRPr lang="el-GR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Γενετική</a:t>
                      </a:r>
                      <a:endParaRPr lang="el-GR" sz="1800" b="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3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1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5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21471767"/>
                  </a:ext>
                </a:extLst>
              </a:tr>
              <a:tr h="5209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0810.1.005.0</a:t>
                      </a:r>
                      <a:endParaRPr lang="el-GR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Εφαρμογές Πληροφορικής στη Γεωργία</a:t>
                      </a:r>
                      <a:endParaRPr lang="el-GR" sz="1800" b="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2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2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4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7037197"/>
                  </a:ext>
                </a:extLst>
              </a:tr>
              <a:tr h="4275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0810.1.006.0</a:t>
                      </a:r>
                      <a:endParaRPr lang="el-GR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Εφαρμοσμένα Μαθηματικά και Στατιστική στις Γεωπονικές Επιστήμες</a:t>
                      </a:r>
                      <a:endParaRPr lang="el-GR" sz="1800" b="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3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1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5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9036692"/>
                  </a:ext>
                </a:extLst>
              </a:tr>
              <a:tr h="5209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ΣΥΝΟΛΟ ΜΑΘΗΜΑΤΩΝ: 6Υ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17</a:t>
                      </a:r>
                      <a:endParaRPr lang="el-G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2</a:t>
                      </a:r>
                      <a:endParaRPr lang="el-G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6</a:t>
                      </a:r>
                      <a:endParaRPr lang="el-G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30</a:t>
                      </a:r>
                      <a:endParaRPr lang="el-G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2323025"/>
                  </a:ext>
                </a:extLst>
              </a:tr>
              <a:tr h="2083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0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Μαθήματα Ελεύθερης Επιλογής</a:t>
                      </a:r>
                      <a:endParaRPr lang="el-G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040052"/>
                  </a:ext>
                </a:extLst>
              </a:tr>
              <a:tr h="34730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0810.1.007.0</a:t>
                      </a:r>
                      <a:endParaRPr lang="el-GR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Ξένη Γλώσσα </a:t>
                      </a:r>
                      <a:r>
                        <a:rPr lang="el-GR" sz="18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I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2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 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2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1412313"/>
                  </a:ext>
                </a:extLst>
              </a:tr>
            </a:tbl>
          </a:graphicData>
        </a:graphic>
      </p:graphicFrame>
      <p:sp>
        <p:nvSpPr>
          <p:cNvPr id="6" name="Θέση κειμένου 2"/>
          <p:cNvSpPr>
            <a:spLocks noGrp="1"/>
          </p:cNvSpPr>
          <p:nvPr>
            <p:ph type="body" idx="1"/>
          </p:nvPr>
        </p:nvSpPr>
        <p:spPr>
          <a:xfrm>
            <a:off x="395536" y="6237312"/>
            <a:ext cx="7991872" cy="360040"/>
          </a:xfrm>
        </p:spPr>
        <p:txBody>
          <a:bodyPr/>
          <a:lstStyle/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Δεν υπάρχει αλλαγή στο 1</a:t>
            </a:r>
            <a:r>
              <a:rPr lang="el-GR" b="1" kern="1200" baseline="300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ο</a:t>
            </a: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 εξάμηνο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Εικόνα 10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2915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7772400" cy="648072"/>
          </a:xfrm>
        </p:spPr>
        <p:txBody>
          <a:bodyPr/>
          <a:lstStyle/>
          <a:p>
            <a:pPr algn="ctr"/>
            <a:r>
              <a:rPr lang="el-GR" sz="2800" cap="none" dirty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Νέο ΠΠΣ - </a:t>
            </a:r>
            <a:r>
              <a:rPr lang="el-GR" sz="28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2</a:t>
            </a:r>
            <a:r>
              <a:rPr lang="el-GR" sz="2800" cap="none" baseline="30000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ο</a:t>
            </a:r>
            <a:r>
              <a:rPr lang="el-GR" sz="2800" cap="none" dirty="0" smtClean="0">
                <a:solidFill>
                  <a:srgbClr val="000099"/>
                </a:solidFill>
                <a:effectLst/>
                <a:latin typeface="+mn-lt"/>
                <a:cs typeface="Calibri" panose="020F0502020204030204" pitchFamily="34" charset="0"/>
              </a:rPr>
              <a:t> Εξάμηνο</a:t>
            </a:r>
            <a:endParaRPr lang="el-GR" sz="2800" dirty="0">
              <a:solidFill>
                <a:srgbClr val="000099"/>
              </a:solidFill>
              <a:effectLst/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251639"/>
              </p:ext>
            </p:extLst>
          </p:nvPr>
        </p:nvGraphicFramePr>
        <p:xfrm>
          <a:off x="413824" y="1412776"/>
          <a:ext cx="8280920" cy="44777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2447976608"/>
                    </a:ext>
                  </a:extLst>
                </a:gridCol>
                <a:gridCol w="4616378">
                  <a:extLst>
                    <a:ext uri="{9D8B030D-6E8A-4147-A177-3AD203B41FA5}">
                      <a16:colId xmlns:a16="http://schemas.microsoft.com/office/drawing/2014/main" val="4171004752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3906974513"/>
                    </a:ext>
                  </a:extLst>
                </a:gridCol>
                <a:gridCol w="487113">
                  <a:extLst>
                    <a:ext uri="{9D8B030D-6E8A-4147-A177-3AD203B41FA5}">
                      <a16:colId xmlns:a16="http://schemas.microsoft.com/office/drawing/2014/main" val="3884217530"/>
                    </a:ext>
                  </a:extLst>
                </a:gridCol>
                <a:gridCol w="556701">
                  <a:extLst>
                    <a:ext uri="{9D8B030D-6E8A-4147-A177-3AD203B41FA5}">
                      <a16:colId xmlns:a16="http://schemas.microsoft.com/office/drawing/2014/main" val="443094414"/>
                    </a:ext>
                  </a:extLst>
                </a:gridCol>
                <a:gridCol w="695875">
                  <a:extLst>
                    <a:ext uri="{9D8B030D-6E8A-4147-A177-3AD203B41FA5}">
                      <a16:colId xmlns:a16="http://schemas.microsoft.com/office/drawing/2014/main" val="1149392115"/>
                    </a:ext>
                  </a:extLst>
                </a:gridCol>
              </a:tblGrid>
              <a:tr h="247804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ΜΑΘΗΜΑ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Ώρες/</a:t>
                      </a:r>
                      <a:r>
                        <a:rPr lang="el-GR" sz="1600" dirty="0" err="1">
                          <a:effectLst/>
                          <a:latin typeface="+mn-lt"/>
                          <a:cs typeface="Calibri" panose="020F0502020204030204" pitchFamily="34" charset="0"/>
                        </a:rPr>
                        <a:t>εβδ</a:t>
                      </a: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.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ECTS</a:t>
                      </a:r>
                      <a:endParaRPr lang="el-GR" sz="16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4629410"/>
                  </a:ext>
                </a:extLst>
              </a:tr>
              <a:tr h="247804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Θ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ΑΠ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ΕΡΓ</a:t>
                      </a:r>
                      <a:endParaRPr lang="el-GR" sz="16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787360"/>
                  </a:ext>
                </a:extLst>
              </a:tr>
              <a:tr h="278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ΚΩΔΙΚΟΣ</a:t>
                      </a:r>
                      <a:endParaRPr lang="el-GR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Υποχρεωτικά Μαθήματα</a:t>
                      </a:r>
                      <a:endParaRPr lang="el-G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357883"/>
                  </a:ext>
                </a:extLst>
              </a:tr>
              <a:tr h="5574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0810.2.002.0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Μεθοδολογία Έρευνας και Ακαδημαϊκής Γραφής στις Γεωπονικές Επιστήμες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78256666"/>
                  </a:ext>
                </a:extLst>
              </a:tr>
              <a:tr h="3967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0810.8.0019.0</a:t>
                      </a:r>
                      <a:endParaRPr lang="el-GR" sz="1600" b="0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Γενική Γεωργία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643053"/>
                  </a:ext>
                </a:extLst>
              </a:tr>
              <a:tr h="3298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0810.3.003.0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Γεωργική Μηχανολογία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9378364"/>
                  </a:ext>
                </a:extLst>
              </a:tr>
              <a:tr h="3298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0810.2.004.0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Συστηματική Βοτανική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21471767"/>
                  </a:ext>
                </a:extLst>
              </a:tr>
              <a:tr h="4947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0810.2.005.0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Μικροβιολογία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7037197"/>
                  </a:ext>
                </a:extLst>
              </a:tr>
              <a:tr h="4060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0810.2.008.0</a:t>
                      </a:r>
                      <a:endParaRPr lang="el-GR" sz="1600" b="0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Οργανική Χημεία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9036692"/>
                  </a:ext>
                </a:extLst>
              </a:tr>
              <a:tr h="4947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ΣΥΝΟΛΟ ΜΑΘΗΜΑΤΩΝ: 6Υ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62323025"/>
                  </a:ext>
                </a:extLst>
              </a:tr>
              <a:tr h="278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l-GR" sz="1600" b="0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1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Μαθήματα Ελεύθερης Επιλογής</a:t>
                      </a:r>
                      <a:endParaRPr lang="el-GR" sz="1800" b="1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040052"/>
                  </a:ext>
                </a:extLst>
              </a:tr>
              <a:tr h="32984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600" b="0" kern="1200" dirty="0" smtClean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0810.2.007.0</a:t>
                      </a:r>
                      <a:endParaRPr lang="el-GR" sz="1600" b="0" kern="1200" dirty="0">
                        <a:solidFill>
                          <a:schemeClr val="lt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Ξένη Γλώσσα </a:t>
                      </a:r>
                      <a:r>
                        <a:rPr lang="el-GR" sz="18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IΙ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2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l-GR" sz="18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1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  <a:latin typeface="+mn-lt"/>
                          <a:cs typeface="Calibri" panose="020F0502020204030204" pitchFamily="34" charset="0"/>
                        </a:rPr>
                        <a:t> </a:t>
                      </a:r>
                      <a:endParaRPr lang="el-GR" sz="180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  <a:latin typeface="+mn-lt"/>
                          <a:cs typeface="Calibri" panose="020F0502020204030204" pitchFamily="34" charset="0"/>
                        </a:rPr>
                        <a:t>2</a:t>
                      </a:r>
                      <a:endParaRPr lang="el-GR" sz="18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1412313"/>
                  </a:ext>
                </a:extLst>
              </a:tr>
            </a:tbl>
          </a:graphicData>
        </a:graphic>
      </p:graphicFrame>
      <p:sp>
        <p:nvSpPr>
          <p:cNvPr id="7" name="Θέση κειμένου 2"/>
          <p:cNvSpPr>
            <a:spLocks noGrp="1"/>
          </p:cNvSpPr>
          <p:nvPr>
            <p:ph type="body" idx="1"/>
          </p:nvPr>
        </p:nvSpPr>
        <p:spPr>
          <a:xfrm>
            <a:off x="251520" y="6021288"/>
            <a:ext cx="8820472" cy="360040"/>
          </a:xfrm>
        </p:spPr>
        <p:txBody>
          <a:bodyPr/>
          <a:lstStyle/>
          <a:p>
            <a:pPr marL="342900" indent="-342900">
              <a:buClr>
                <a:srgbClr val="000099"/>
              </a:buClr>
              <a:buFont typeface="Wingdings" panose="05000000000000000000" pitchFamily="2" charset="2"/>
              <a:buChar char="ü"/>
            </a:pPr>
            <a:r>
              <a:rPr lang="el-GR" b="1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Οργανική Χημεία: 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Το εργαστηριακό μέρος άλλαξε σε </a:t>
            </a:r>
            <a:r>
              <a:rPr lang="el-GR" kern="1200" dirty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Α</a:t>
            </a:r>
            <a:r>
              <a:rPr lang="el-GR" kern="1200" dirty="0" smtClean="0">
                <a:solidFill>
                  <a:schemeClr val="dk1"/>
                </a:solidFill>
                <a:effectLst/>
                <a:cs typeface="Calibri" panose="020F0502020204030204" pitchFamily="34" charset="0"/>
              </a:rPr>
              <a:t>σκήσεις Πράξης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03648" y="234556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400" i="1" dirty="0" smtClean="0">
                <a:solidFill>
                  <a:srgbClr val="000099"/>
                </a:solidFill>
              </a:rPr>
              <a:t>Παρουσίαση αναμορφωμένου ΠΠΣ Τμήματος Γεωπονίας ΕΛΜΕΠΑ 2025 - 2026</a:t>
            </a:r>
            <a:endParaRPr lang="el-GR" sz="1400" i="1" dirty="0">
              <a:solidFill>
                <a:srgbClr val="000099"/>
              </a:solidFill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303"/>
          <a:stretch/>
        </p:blipFill>
        <p:spPr bwMode="auto">
          <a:xfrm>
            <a:off x="119839" y="38277"/>
            <a:ext cx="71272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802E9DE7-FF2A-465C-8151-FB7007A6A65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8591" y="34350"/>
            <a:ext cx="648072" cy="6480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734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Δέσμη">
  <a:themeElements>
    <a:clrScheme name="Δέσμη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Δέσμη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Δέσμη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έσμη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έσμη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έσμη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έσμη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έσμη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έσμη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έσμη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Δέσμη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6738</TotalTime>
  <Words>3311</Words>
  <Application>Microsoft Office PowerPoint</Application>
  <PresentationFormat>Προβολή στην οθόνη (4:3)</PresentationFormat>
  <Paragraphs>1133</Paragraphs>
  <Slides>30</Slides>
  <Notes>13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30</vt:i4>
      </vt:variant>
    </vt:vector>
  </HeadingPairs>
  <TitlesOfParts>
    <vt:vector size="35" baseType="lpstr">
      <vt:lpstr>Arial</vt:lpstr>
      <vt:lpstr>Calibri</vt:lpstr>
      <vt:lpstr>Times New Roman</vt:lpstr>
      <vt:lpstr>Wingdings</vt:lpstr>
      <vt:lpstr>Δέσμη</vt:lpstr>
      <vt:lpstr>Παρουσίαση του PowerPoint</vt:lpstr>
      <vt:lpstr>Δεδομένα για την αναμόρφωση του ΠΠΣ</vt:lpstr>
      <vt:lpstr>Στόχος της Αναμόρφωσης του ΠΠΣ</vt:lpstr>
      <vt:lpstr>Σύνοψη αλλαγών (1)</vt:lpstr>
      <vt:lpstr>Σύνοψη αλλαγών (2)</vt:lpstr>
      <vt:lpstr>Νέο ΠΠΣ - Προϋποθέσεις για λήψη πτυχίου</vt:lpstr>
      <vt:lpstr>Σύγκριση υφιστάμενου και νέου ΠΠΣ</vt:lpstr>
      <vt:lpstr>Νέο ΠΠΣ - 1ο Εξάμηνο</vt:lpstr>
      <vt:lpstr>Νέο ΠΠΣ - 2ο Εξάμηνο</vt:lpstr>
      <vt:lpstr>Νέο ΠΠΣ - 3ο Εξάμηνο</vt:lpstr>
      <vt:lpstr>Νέο ΠΠΣ - 4ο Εξάμηνο</vt:lpstr>
      <vt:lpstr>Νέο ΠΠΣ - 5ο Εξάμηνο</vt:lpstr>
      <vt:lpstr>Νέο ΠΠΣ - 6ο Εξάμηνο</vt:lpstr>
      <vt:lpstr>Νέο ΠΠΣ - 7ο Εξάμηνο</vt:lpstr>
      <vt:lpstr>Νέο ΠΠΣ - 8ο Εξάμηνο</vt:lpstr>
      <vt:lpstr>Νέο ΠΠΣ - 9ο Εξάμηνο</vt:lpstr>
      <vt:lpstr>Νέο ΠΠΣ - 10ο Εξάμηνο</vt:lpstr>
      <vt:lpstr>Κατευθύνσεις Σπουδών</vt:lpstr>
      <vt:lpstr>Κατεύθυνση Α: Φυτοπροστασίας και Βιοτεχνολογικών Εφαρμογών</vt:lpstr>
      <vt:lpstr>Κατεύθυνση Β: Αξιοποίηση Φυσικών Πόρων</vt:lpstr>
      <vt:lpstr>Κατεύθυνση Γ: Οπωροκηπευτικών και Αρχιτεκτονικής Τοπίου</vt:lpstr>
      <vt:lpstr>Μαθήματα Ελεύθερης Επιλογής Χειμερινού Εξαμήνου</vt:lpstr>
      <vt:lpstr>Μαθήματα Ελεύθερης Επιλογής Εαρινού Εξαμήνου</vt:lpstr>
      <vt:lpstr>Μετάβαση φοιτητών στο νέο ΠΠΣ (1)</vt:lpstr>
      <vt:lpstr>Μετάβαση φοιτητών στο νέο ΠΠΣ (2)</vt:lpstr>
      <vt:lpstr>Μετάβαση φοιτητών στο νέο ΠΠΣ (3)</vt:lpstr>
      <vt:lpstr>Εργαστηριακή Πρακτική</vt:lpstr>
      <vt:lpstr>Εργαστηριακή Πρακτική – Υλοποίηση – Αξιολόγηση</vt:lpstr>
      <vt:lpstr>Εργαστηριακή Πρακτική – Δήλωση μαθήματος</vt:lpstr>
      <vt:lpstr>Ευχαριστώ για την προσοχή σας!  Καλή ακαδημαϊκή χρονιά σε όλους!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ΦΥΣΙΟΛΟΓΙΑ ΦΥΤΩΝ</dc:title>
  <dc:creator>User</dc:creator>
  <cp:lastModifiedBy>Loulakakis Kostas</cp:lastModifiedBy>
  <cp:revision>470</cp:revision>
  <dcterms:created xsi:type="dcterms:W3CDTF">2003-10-04T21:54:29Z</dcterms:created>
  <dcterms:modified xsi:type="dcterms:W3CDTF">2025-09-22T12:29:15Z</dcterms:modified>
</cp:coreProperties>
</file>