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57" r:id="rId4"/>
    <p:sldId id="280" r:id="rId5"/>
    <p:sldId id="284" r:id="rId6"/>
    <p:sldId id="290" r:id="rId7"/>
    <p:sldId id="270" r:id="rId8"/>
    <p:sldId id="278" r:id="rId9"/>
    <p:sldId id="286" r:id="rId10"/>
    <p:sldId id="287" r:id="rId11"/>
    <p:sldId id="289" r:id="rId12"/>
    <p:sldId id="277" r:id="rId13"/>
    <p:sldId id="260" r:id="rId14"/>
    <p:sldId id="264" r:id="rId15"/>
    <p:sldId id="263" r:id="rId16"/>
    <p:sldId id="596" r:id="rId17"/>
    <p:sldId id="262" r:id="rId18"/>
    <p:sldId id="597" r:id="rId19"/>
    <p:sldId id="598" r:id="rId20"/>
    <p:sldId id="595" r:id="rId21"/>
    <p:sldId id="594" r:id="rId22"/>
    <p:sldId id="599" r:id="rId23"/>
    <p:sldId id="600" r:id="rId24"/>
    <p:sldId id="601" r:id="rId25"/>
    <p:sldId id="258" r:id="rId26"/>
    <p:sldId id="602" r:id="rId27"/>
    <p:sldId id="603" r:id="rId28"/>
    <p:sldId id="944" r:id="rId29"/>
    <p:sldId id="259" r:id="rId30"/>
    <p:sldId id="604" r:id="rId31"/>
    <p:sldId id="943" r:id="rId32"/>
    <p:sldId id="261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B02D7-915A-46B5-8A2B-AF2BA0E2CF3A}" v="20" dt="2024-09-23T08:48:16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061" autoAdjust="0"/>
  </p:normalViewPr>
  <p:slideViewPr>
    <p:cSldViewPr snapToGrid="0">
      <p:cViewPr varScale="1">
        <p:scale>
          <a:sx n="125" d="100"/>
          <a:sy n="125" d="100"/>
        </p:scale>
        <p:origin x="120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ouil Kabourakis" userId="2f18e756-7814-4de3-88d3-8f6593ebea80" providerId="ADAL" clId="{D88B02D7-915A-46B5-8A2B-AF2BA0E2CF3A}"/>
    <pc:docChg chg="custSel addSld delSld modSld sldOrd">
      <pc:chgData name="Emmanouil Kabourakis" userId="2f18e756-7814-4de3-88d3-8f6593ebea80" providerId="ADAL" clId="{D88B02D7-915A-46B5-8A2B-AF2BA0E2CF3A}" dt="2024-09-23T08:48:31.390" v="416" actId="1076"/>
      <pc:docMkLst>
        <pc:docMk/>
      </pc:docMkLst>
      <pc:sldChg chg="modSp mod">
        <pc:chgData name="Emmanouil Kabourakis" userId="2f18e756-7814-4de3-88d3-8f6593ebea80" providerId="ADAL" clId="{D88B02D7-915A-46B5-8A2B-AF2BA0E2CF3A}" dt="2024-09-23T08:38:27.511" v="395" actId="6549"/>
        <pc:sldMkLst>
          <pc:docMk/>
          <pc:sldMk cId="3996734243" sldId="256"/>
        </pc:sldMkLst>
        <pc:spChg chg="mod">
          <ac:chgData name="Emmanouil Kabourakis" userId="2f18e756-7814-4de3-88d3-8f6593ebea80" providerId="ADAL" clId="{D88B02D7-915A-46B5-8A2B-AF2BA0E2CF3A}" dt="2024-09-23T08:38:27.511" v="395" actId="6549"/>
          <ac:spMkLst>
            <pc:docMk/>
            <pc:sldMk cId="3996734243" sldId="256"/>
            <ac:spMk id="3" creationId="{826ABBBF-5593-4411-BA37-0889ED39F4E4}"/>
          </ac:spMkLst>
        </pc:spChg>
      </pc:sldChg>
      <pc:sldChg chg="add">
        <pc:chgData name="Emmanouil Kabourakis" userId="2f18e756-7814-4de3-88d3-8f6593ebea80" providerId="ADAL" clId="{D88B02D7-915A-46B5-8A2B-AF2BA0E2CF3A}" dt="2024-09-23T06:39:40.357" v="124"/>
        <pc:sldMkLst>
          <pc:docMk/>
          <pc:sldMk cId="4188613890" sldId="258"/>
        </pc:sldMkLst>
      </pc:sldChg>
      <pc:sldChg chg="modSp add mod">
        <pc:chgData name="Emmanouil Kabourakis" userId="2f18e756-7814-4de3-88d3-8f6593ebea80" providerId="ADAL" clId="{D88B02D7-915A-46B5-8A2B-AF2BA0E2CF3A}" dt="2024-09-23T08:47:18.432" v="414" actId="20577"/>
        <pc:sldMkLst>
          <pc:docMk/>
          <pc:sldMk cId="1503522329" sldId="259"/>
        </pc:sldMkLst>
        <pc:spChg chg="mod">
          <ac:chgData name="Emmanouil Kabourakis" userId="2f18e756-7814-4de3-88d3-8f6593ebea80" providerId="ADAL" clId="{D88B02D7-915A-46B5-8A2B-AF2BA0E2CF3A}" dt="2024-09-23T08:47:18.432" v="414" actId="20577"/>
          <ac:spMkLst>
            <pc:docMk/>
            <pc:sldMk cId="1503522329" sldId="259"/>
            <ac:spMk id="4" creationId="{95DE835B-B5AB-76D8-C12E-106BC828A8C1}"/>
          </ac:spMkLst>
        </pc:spChg>
      </pc:sldChg>
      <pc:sldChg chg="del">
        <pc:chgData name="Emmanouil Kabourakis" userId="2f18e756-7814-4de3-88d3-8f6593ebea80" providerId="ADAL" clId="{D88B02D7-915A-46B5-8A2B-AF2BA0E2CF3A}" dt="2024-09-23T06:38:16.912" v="119" actId="47"/>
        <pc:sldMkLst>
          <pc:docMk/>
          <pc:sldMk cId="2819344438" sldId="259"/>
        </pc:sldMkLst>
      </pc:sldChg>
      <pc:sldChg chg="del">
        <pc:chgData name="Emmanouil Kabourakis" userId="2f18e756-7814-4de3-88d3-8f6593ebea80" providerId="ADAL" clId="{D88B02D7-915A-46B5-8A2B-AF2BA0E2CF3A}" dt="2024-09-23T05:42:06.609" v="0" actId="2696"/>
        <pc:sldMkLst>
          <pc:docMk/>
          <pc:sldMk cId="2962964017" sldId="260"/>
        </pc:sldMkLst>
      </pc:sldChg>
      <pc:sldChg chg="delSp add setBg delDesignElem">
        <pc:chgData name="Emmanouil Kabourakis" userId="2f18e756-7814-4de3-88d3-8f6593ebea80" providerId="ADAL" clId="{D88B02D7-915A-46B5-8A2B-AF2BA0E2CF3A}" dt="2024-09-23T05:42:11.048" v="2"/>
        <pc:sldMkLst>
          <pc:docMk/>
          <pc:sldMk cId="3943963692" sldId="260"/>
        </pc:sldMkLst>
        <pc:spChg chg="del">
          <ac:chgData name="Emmanouil Kabourakis" userId="2f18e756-7814-4de3-88d3-8f6593ebea80" providerId="ADAL" clId="{D88B02D7-915A-46B5-8A2B-AF2BA0E2CF3A}" dt="2024-09-23T05:42:11.048" v="2"/>
          <ac:spMkLst>
            <pc:docMk/>
            <pc:sldMk cId="3943963692" sldId="260"/>
            <ac:spMk id="19" creationId="{E817EB35-4D5C-493B-8459-98C99FD1667F}"/>
          </ac:spMkLst>
        </pc:spChg>
        <pc:spChg chg="del">
          <ac:chgData name="Emmanouil Kabourakis" userId="2f18e756-7814-4de3-88d3-8f6593ebea80" providerId="ADAL" clId="{D88B02D7-915A-46B5-8A2B-AF2BA0E2CF3A}" dt="2024-09-23T05:42:11.048" v="2"/>
          <ac:spMkLst>
            <pc:docMk/>
            <pc:sldMk cId="3943963692" sldId="260"/>
            <ac:spMk id="21" creationId="{70BEB1E7-2F88-40BC-B73D-42E5B6F80BFC}"/>
          </ac:spMkLst>
        </pc:spChg>
      </pc:sldChg>
      <pc:sldChg chg="addSp delSp modSp add del mod">
        <pc:chgData name="Emmanouil Kabourakis" userId="2f18e756-7814-4de3-88d3-8f6593ebea80" providerId="ADAL" clId="{D88B02D7-915A-46B5-8A2B-AF2BA0E2CF3A}" dt="2024-09-23T07:53:49.505" v="273" actId="313"/>
        <pc:sldMkLst>
          <pc:docMk/>
          <pc:sldMk cId="673377855" sldId="262"/>
        </pc:sldMkLst>
        <pc:spChg chg="mod">
          <ac:chgData name="Emmanouil Kabourakis" userId="2f18e756-7814-4de3-88d3-8f6593ebea80" providerId="ADAL" clId="{D88B02D7-915A-46B5-8A2B-AF2BA0E2CF3A}" dt="2024-09-23T07:53:49.505" v="273" actId="313"/>
          <ac:spMkLst>
            <pc:docMk/>
            <pc:sldMk cId="673377855" sldId="262"/>
            <ac:spMk id="9" creationId="{B93E6228-11D7-D50A-0D2F-B2EF55E12D1A}"/>
          </ac:spMkLst>
        </pc:spChg>
        <pc:picChg chg="add mod">
          <ac:chgData name="Emmanouil Kabourakis" userId="2f18e756-7814-4de3-88d3-8f6593ebea80" providerId="ADAL" clId="{D88B02D7-915A-46B5-8A2B-AF2BA0E2CF3A}" dt="2024-09-23T07:16:45.255" v="247" actId="14100"/>
          <ac:picMkLst>
            <pc:docMk/>
            <pc:sldMk cId="673377855" sldId="262"/>
            <ac:picMk id="6" creationId="{22754F08-999B-3DAA-CB4C-46572433D7D6}"/>
          </ac:picMkLst>
        </pc:picChg>
        <pc:picChg chg="add mod">
          <ac:chgData name="Emmanouil Kabourakis" userId="2f18e756-7814-4de3-88d3-8f6593ebea80" providerId="ADAL" clId="{D88B02D7-915A-46B5-8A2B-AF2BA0E2CF3A}" dt="2024-09-23T07:16:53.398" v="250" actId="14100"/>
          <ac:picMkLst>
            <pc:docMk/>
            <pc:sldMk cId="673377855" sldId="262"/>
            <ac:picMk id="8" creationId="{138930E2-E057-8CB8-730C-4813409485DD}"/>
          </ac:picMkLst>
        </pc:picChg>
        <pc:picChg chg="add mod">
          <ac:chgData name="Emmanouil Kabourakis" userId="2f18e756-7814-4de3-88d3-8f6593ebea80" providerId="ADAL" clId="{D88B02D7-915A-46B5-8A2B-AF2BA0E2CF3A}" dt="2024-09-23T07:16:10.478" v="236" actId="1076"/>
          <ac:picMkLst>
            <pc:docMk/>
            <pc:sldMk cId="673377855" sldId="262"/>
            <ac:picMk id="12" creationId="{C9EE59FD-5F44-1C4F-2E3A-CF5061045E5B}"/>
          </ac:picMkLst>
        </pc:picChg>
        <pc:picChg chg="del">
          <ac:chgData name="Emmanouil Kabourakis" userId="2f18e756-7814-4de3-88d3-8f6593ebea80" providerId="ADAL" clId="{D88B02D7-915A-46B5-8A2B-AF2BA0E2CF3A}" dt="2024-09-23T06:47:45.563" v="137" actId="478"/>
          <ac:picMkLst>
            <pc:docMk/>
            <pc:sldMk cId="673377855" sldId="262"/>
            <ac:picMk id="14" creationId="{49EBAFD4-8F07-E151-870C-547482C03B1F}"/>
          </ac:picMkLst>
        </pc:picChg>
        <pc:picChg chg="add del mod">
          <ac:chgData name="Emmanouil Kabourakis" userId="2f18e756-7814-4de3-88d3-8f6593ebea80" providerId="ADAL" clId="{D88B02D7-915A-46B5-8A2B-AF2BA0E2CF3A}" dt="2024-09-23T07:13:28.245" v="208" actId="478"/>
          <ac:picMkLst>
            <pc:docMk/>
            <pc:sldMk cId="673377855" sldId="262"/>
            <ac:picMk id="15" creationId="{F8CFF94F-F89C-70F3-9358-2AF3DB8852EF}"/>
          </ac:picMkLst>
        </pc:picChg>
        <pc:picChg chg="add del mod">
          <ac:chgData name="Emmanouil Kabourakis" userId="2f18e756-7814-4de3-88d3-8f6593ebea80" providerId="ADAL" clId="{D88B02D7-915A-46B5-8A2B-AF2BA0E2CF3A}" dt="2024-09-23T06:57:57.302" v="168" actId="478"/>
          <ac:picMkLst>
            <pc:docMk/>
            <pc:sldMk cId="673377855" sldId="262"/>
            <ac:picMk id="17" creationId="{81B075F4-E5AD-3002-E49C-D86C0E89D1C4}"/>
          </ac:picMkLst>
        </pc:picChg>
        <pc:picChg chg="add del mod">
          <ac:chgData name="Emmanouil Kabourakis" userId="2f18e756-7814-4de3-88d3-8f6593ebea80" providerId="ADAL" clId="{D88B02D7-915A-46B5-8A2B-AF2BA0E2CF3A}" dt="2024-09-23T07:03:13.943" v="179" actId="478"/>
          <ac:picMkLst>
            <pc:docMk/>
            <pc:sldMk cId="673377855" sldId="262"/>
            <ac:picMk id="19" creationId="{369DBB7C-57AA-700C-E289-F89D57711341}"/>
          </ac:picMkLst>
        </pc:picChg>
        <pc:picChg chg="add del mod">
          <ac:chgData name="Emmanouil Kabourakis" userId="2f18e756-7814-4de3-88d3-8f6593ebea80" providerId="ADAL" clId="{D88B02D7-915A-46B5-8A2B-AF2BA0E2CF3A}" dt="2024-09-23T07:03:07.593" v="178" actId="478"/>
          <ac:picMkLst>
            <pc:docMk/>
            <pc:sldMk cId="673377855" sldId="262"/>
            <ac:picMk id="21" creationId="{2129653F-0F4B-93F5-8C0F-071862F877B0}"/>
          </ac:picMkLst>
        </pc:picChg>
        <pc:picChg chg="add del mod">
          <ac:chgData name="Emmanouil Kabourakis" userId="2f18e756-7814-4de3-88d3-8f6593ebea80" providerId="ADAL" clId="{D88B02D7-915A-46B5-8A2B-AF2BA0E2CF3A}" dt="2024-09-23T07:12:41.419" v="194" actId="21"/>
          <ac:picMkLst>
            <pc:docMk/>
            <pc:sldMk cId="673377855" sldId="262"/>
            <ac:picMk id="23" creationId="{06D22C2F-F2B0-3D7C-0C07-C8271F67C4FA}"/>
          </ac:picMkLst>
        </pc:picChg>
        <pc:picChg chg="add mod">
          <ac:chgData name="Emmanouil Kabourakis" userId="2f18e756-7814-4de3-88d3-8f6593ebea80" providerId="ADAL" clId="{D88B02D7-915A-46B5-8A2B-AF2BA0E2CF3A}" dt="2024-09-23T07:16:08.630" v="235" actId="14100"/>
          <ac:picMkLst>
            <pc:docMk/>
            <pc:sldMk cId="673377855" sldId="262"/>
            <ac:picMk id="25" creationId="{3EFEE544-DD9C-B221-BADC-F911DA4406C8}"/>
          </ac:picMkLst>
        </pc:picChg>
        <pc:picChg chg="add mod">
          <ac:chgData name="Emmanouil Kabourakis" userId="2f18e756-7814-4de3-88d3-8f6593ebea80" providerId="ADAL" clId="{D88B02D7-915A-46B5-8A2B-AF2BA0E2CF3A}" dt="2024-09-23T07:16:17.662" v="239" actId="1076"/>
          <ac:picMkLst>
            <pc:docMk/>
            <pc:sldMk cId="673377855" sldId="262"/>
            <ac:picMk id="27" creationId="{6BF76AD5-EBD7-CDF6-D14A-AC0208BE2D17}"/>
          </ac:picMkLst>
        </pc:picChg>
        <pc:picChg chg="add mod">
          <ac:chgData name="Emmanouil Kabourakis" userId="2f18e756-7814-4de3-88d3-8f6593ebea80" providerId="ADAL" clId="{D88B02D7-915A-46B5-8A2B-AF2BA0E2CF3A}" dt="2024-09-23T07:16:50.646" v="249" actId="14100"/>
          <ac:picMkLst>
            <pc:docMk/>
            <pc:sldMk cId="673377855" sldId="262"/>
            <ac:picMk id="29" creationId="{569E588C-2D9D-8ACC-1936-438162B4780D}"/>
          </ac:picMkLst>
        </pc:picChg>
        <pc:picChg chg="del">
          <ac:chgData name="Emmanouil Kabourakis" userId="2f18e756-7814-4de3-88d3-8f6593ebea80" providerId="ADAL" clId="{D88B02D7-915A-46B5-8A2B-AF2BA0E2CF3A}" dt="2024-09-23T06:47:44.362" v="136" actId="478"/>
          <ac:picMkLst>
            <pc:docMk/>
            <pc:sldMk cId="673377855" sldId="262"/>
            <ac:picMk id="1026" creationId="{F7604805-C4F8-4276-1ED3-4F9EC3A39D37}"/>
          </ac:picMkLst>
        </pc:picChg>
      </pc:sldChg>
      <pc:sldChg chg="addSp delSp modSp mod">
        <pc:chgData name="Emmanouil Kabourakis" userId="2f18e756-7814-4de3-88d3-8f6593ebea80" providerId="ADAL" clId="{D88B02D7-915A-46B5-8A2B-AF2BA0E2CF3A}" dt="2024-09-23T05:44:12.995" v="8" actId="1076"/>
        <pc:sldMkLst>
          <pc:docMk/>
          <pc:sldMk cId="2413317048" sldId="263"/>
        </pc:sldMkLst>
        <pc:picChg chg="del">
          <ac:chgData name="Emmanouil Kabourakis" userId="2f18e756-7814-4de3-88d3-8f6593ebea80" providerId="ADAL" clId="{D88B02D7-915A-46B5-8A2B-AF2BA0E2CF3A}" dt="2024-09-23T05:43:49.628" v="6" actId="478"/>
          <ac:picMkLst>
            <pc:docMk/>
            <pc:sldMk cId="2413317048" sldId="263"/>
            <ac:picMk id="6" creationId="{20A8E7DE-F217-43F9-BF09-6C3DAAACE513}"/>
          </ac:picMkLst>
        </pc:picChg>
        <pc:picChg chg="add mod">
          <ac:chgData name="Emmanouil Kabourakis" userId="2f18e756-7814-4de3-88d3-8f6593ebea80" providerId="ADAL" clId="{D88B02D7-915A-46B5-8A2B-AF2BA0E2CF3A}" dt="2024-09-23T05:44:12.995" v="8" actId="1076"/>
          <ac:picMkLst>
            <pc:docMk/>
            <pc:sldMk cId="2413317048" sldId="263"/>
            <ac:picMk id="8" creationId="{B8D3EBE7-DE79-2812-43E2-64DAB9C90F78}"/>
          </ac:picMkLst>
        </pc:picChg>
      </pc:sldChg>
      <pc:sldChg chg="del">
        <pc:chgData name="Emmanouil Kabourakis" userId="2f18e756-7814-4de3-88d3-8f6593ebea80" providerId="ADAL" clId="{D88B02D7-915A-46B5-8A2B-AF2BA0E2CF3A}" dt="2024-09-23T05:42:06.609" v="0" actId="2696"/>
        <pc:sldMkLst>
          <pc:docMk/>
          <pc:sldMk cId="2819817000" sldId="264"/>
        </pc:sldMkLst>
      </pc:sldChg>
      <pc:sldChg chg="modSp add">
        <pc:chgData name="Emmanouil Kabourakis" userId="2f18e756-7814-4de3-88d3-8f6593ebea80" providerId="ADAL" clId="{D88B02D7-915A-46B5-8A2B-AF2BA0E2CF3A}" dt="2024-09-23T05:43:32.818" v="5" actId="20578"/>
        <pc:sldMkLst>
          <pc:docMk/>
          <pc:sldMk cId="3791103056" sldId="264"/>
        </pc:sldMkLst>
        <pc:spChg chg="mod">
          <ac:chgData name="Emmanouil Kabourakis" userId="2f18e756-7814-4de3-88d3-8f6593ebea80" providerId="ADAL" clId="{D88B02D7-915A-46B5-8A2B-AF2BA0E2CF3A}" dt="2024-09-23T05:43:32.818" v="5" actId="20578"/>
          <ac:spMkLst>
            <pc:docMk/>
            <pc:sldMk cId="3791103056" sldId="264"/>
            <ac:spMk id="3" creationId="{33688820-4CE2-4221-980E-C08BB0B0A87A}"/>
          </ac:spMkLst>
        </pc:spChg>
      </pc:sldChg>
      <pc:sldChg chg="modSp mod">
        <pc:chgData name="Emmanouil Kabourakis" userId="2f18e756-7814-4de3-88d3-8f6593ebea80" providerId="ADAL" clId="{D88B02D7-915A-46B5-8A2B-AF2BA0E2CF3A}" dt="2024-09-23T08:39:09.337" v="396" actId="207"/>
        <pc:sldMkLst>
          <pc:docMk/>
          <pc:sldMk cId="504047035" sldId="265"/>
        </pc:sldMkLst>
        <pc:spChg chg="mod">
          <ac:chgData name="Emmanouil Kabourakis" userId="2f18e756-7814-4de3-88d3-8f6593ebea80" providerId="ADAL" clId="{D88B02D7-915A-46B5-8A2B-AF2BA0E2CF3A}" dt="2024-09-23T08:39:09.337" v="396" actId="207"/>
          <ac:spMkLst>
            <pc:docMk/>
            <pc:sldMk cId="504047035" sldId="265"/>
            <ac:spMk id="2" creationId="{B700FEB9-7F71-49B5-8774-EBE7BABFA45A}"/>
          </ac:spMkLst>
        </pc:spChg>
        <pc:spChg chg="mod">
          <ac:chgData name="Emmanouil Kabourakis" userId="2f18e756-7814-4de3-88d3-8f6593ebea80" providerId="ADAL" clId="{D88B02D7-915A-46B5-8A2B-AF2BA0E2CF3A}" dt="2024-09-23T06:43:36.188" v="126" actId="27636"/>
          <ac:spMkLst>
            <pc:docMk/>
            <pc:sldMk cId="504047035" sldId="265"/>
            <ac:spMk id="3" creationId="{EDB29721-EFE7-4715-8D81-F25A6CEC099D}"/>
          </ac:spMkLst>
        </pc:spChg>
      </pc:sldChg>
      <pc:sldChg chg="modSp mod">
        <pc:chgData name="Emmanouil Kabourakis" userId="2f18e756-7814-4de3-88d3-8f6593ebea80" providerId="ADAL" clId="{D88B02D7-915A-46B5-8A2B-AF2BA0E2CF3A}" dt="2024-09-23T06:35:59.744" v="112" actId="20577"/>
        <pc:sldMkLst>
          <pc:docMk/>
          <pc:sldMk cId="4051257816" sldId="270"/>
        </pc:sldMkLst>
        <pc:spChg chg="mod">
          <ac:chgData name="Emmanouil Kabourakis" userId="2f18e756-7814-4de3-88d3-8f6593ebea80" providerId="ADAL" clId="{D88B02D7-915A-46B5-8A2B-AF2BA0E2CF3A}" dt="2024-09-23T06:35:59.744" v="112" actId="20577"/>
          <ac:spMkLst>
            <pc:docMk/>
            <pc:sldMk cId="4051257816" sldId="270"/>
            <ac:spMk id="3" creationId="{2E57F27F-28DA-49E5-9DF3-025FA56E00E1}"/>
          </ac:spMkLst>
        </pc:spChg>
      </pc:sldChg>
      <pc:sldChg chg="modSp mod">
        <pc:chgData name="Emmanouil Kabourakis" userId="2f18e756-7814-4de3-88d3-8f6593ebea80" providerId="ADAL" clId="{D88B02D7-915A-46B5-8A2B-AF2BA0E2CF3A}" dt="2024-09-23T06:44:21.796" v="135" actId="27636"/>
        <pc:sldMkLst>
          <pc:docMk/>
          <pc:sldMk cId="3969196094" sldId="280"/>
        </pc:sldMkLst>
        <pc:spChg chg="mod">
          <ac:chgData name="Emmanouil Kabourakis" userId="2f18e756-7814-4de3-88d3-8f6593ebea80" providerId="ADAL" clId="{D88B02D7-915A-46B5-8A2B-AF2BA0E2CF3A}" dt="2024-09-23T06:44:21.796" v="135" actId="27636"/>
          <ac:spMkLst>
            <pc:docMk/>
            <pc:sldMk cId="3969196094" sldId="280"/>
            <ac:spMk id="3" creationId="{019A2233-29C6-4BDF-A58B-6AD80ECD5EB7}"/>
          </ac:spMkLst>
        </pc:spChg>
      </pc:sldChg>
      <pc:sldChg chg="modSp mod">
        <pc:chgData name="Emmanouil Kabourakis" userId="2f18e756-7814-4de3-88d3-8f6593ebea80" providerId="ADAL" clId="{D88B02D7-915A-46B5-8A2B-AF2BA0E2CF3A}" dt="2024-09-23T06:35:09.355" v="88" actId="20577"/>
        <pc:sldMkLst>
          <pc:docMk/>
          <pc:sldMk cId="3849500378" sldId="284"/>
        </pc:sldMkLst>
        <pc:spChg chg="mod">
          <ac:chgData name="Emmanouil Kabourakis" userId="2f18e756-7814-4de3-88d3-8f6593ebea80" providerId="ADAL" clId="{D88B02D7-915A-46B5-8A2B-AF2BA0E2CF3A}" dt="2024-09-23T06:35:09.355" v="88" actId="20577"/>
          <ac:spMkLst>
            <pc:docMk/>
            <pc:sldMk cId="3849500378" sldId="284"/>
            <ac:spMk id="3" creationId="{019A2233-29C6-4BDF-A58B-6AD80ECD5EB7}"/>
          </ac:spMkLst>
        </pc:spChg>
      </pc:sldChg>
      <pc:sldChg chg="modSp mod">
        <pc:chgData name="Emmanouil Kabourakis" userId="2f18e756-7814-4de3-88d3-8f6593ebea80" providerId="ADAL" clId="{D88B02D7-915A-46B5-8A2B-AF2BA0E2CF3A}" dt="2024-09-23T06:35:35.964" v="92" actId="20577"/>
        <pc:sldMkLst>
          <pc:docMk/>
          <pc:sldMk cId="2666576729" sldId="290"/>
        </pc:sldMkLst>
        <pc:spChg chg="mod">
          <ac:chgData name="Emmanouil Kabourakis" userId="2f18e756-7814-4de3-88d3-8f6593ebea80" providerId="ADAL" clId="{D88B02D7-915A-46B5-8A2B-AF2BA0E2CF3A}" dt="2024-09-23T06:35:35.964" v="92" actId="20577"/>
          <ac:spMkLst>
            <pc:docMk/>
            <pc:sldMk cId="2666576729" sldId="290"/>
            <ac:spMk id="2" creationId="{C7C6EC36-E22A-48A7-9034-BFD013301507}"/>
          </ac:spMkLst>
        </pc:spChg>
      </pc:sldChg>
      <pc:sldChg chg="del">
        <pc:chgData name="Emmanouil Kabourakis" userId="2f18e756-7814-4de3-88d3-8f6593ebea80" providerId="ADAL" clId="{D88B02D7-915A-46B5-8A2B-AF2BA0E2CF3A}" dt="2024-09-23T06:38:03.383" v="118" actId="47"/>
        <pc:sldMkLst>
          <pc:docMk/>
          <pc:sldMk cId="3676465653" sldId="292"/>
        </pc:sldMkLst>
      </pc:sldChg>
      <pc:sldChg chg="del">
        <pc:chgData name="Emmanouil Kabourakis" userId="2f18e756-7814-4de3-88d3-8f6593ebea80" providerId="ADAL" clId="{D88B02D7-915A-46B5-8A2B-AF2BA0E2CF3A}" dt="2024-09-23T06:38:16.912" v="119" actId="47"/>
        <pc:sldMkLst>
          <pc:docMk/>
          <pc:sldMk cId="2146773228" sldId="390"/>
        </pc:sldMkLst>
      </pc:sldChg>
      <pc:sldChg chg="del">
        <pc:chgData name="Emmanouil Kabourakis" userId="2f18e756-7814-4de3-88d3-8f6593ebea80" providerId="ADAL" clId="{D88B02D7-915A-46B5-8A2B-AF2BA0E2CF3A}" dt="2024-09-23T06:38:16.912" v="119" actId="47"/>
        <pc:sldMkLst>
          <pc:docMk/>
          <pc:sldMk cId="2649211032" sldId="408"/>
        </pc:sldMkLst>
      </pc:sldChg>
      <pc:sldChg chg="modSp add del mod">
        <pc:chgData name="Emmanouil Kabourakis" userId="2f18e756-7814-4de3-88d3-8f6593ebea80" providerId="ADAL" clId="{D88B02D7-915A-46B5-8A2B-AF2BA0E2CF3A}" dt="2024-09-23T05:52:13.108" v="62" actId="47"/>
        <pc:sldMkLst>
          <pc:docMk/>
          <pc:sldMk cId="1330588384" sldId="592"/>
        </pc:sldMkLst>
        <pc:spChg chg="mod">
          <ac:chgData name="Emmanouil Kabourakis" userId="2f18e756-7814-4de3-88d3-8f6593ebea80" providerId="ADAL" clId="{D88B02D7-915A-46B5-8A2B-AF2BA0E2CF3A}" dt="2024-09-23T05:51:50.051" v="61" actId="20577"/>
          <ac:spMkLst>
            <pc:docMk/>
            <pc:sldMk cId="1330588384" sldId="592"/>
            <ac:spMk id="6" creationId="{EFAC0016-538E-24DE-7F46-683BBE3AB968}"/>
          </ac:spMkLst>
        </pc:spChg>
      </pc:sldChg>
      <pc:sldChg chg="del">
        <pc:chgData name="Emmanouil Kabourakis" userId="2f18e756-7814-4de3-88d3-8f6593ebea80" providerId="ADAL" clId="{D88B02D7-915A-46B5-8A2B-AF2BA0E2CF3A}" dt="2024-09-23T05:42:06.609" v="0" actId="2696"/>
        <pc:sldMkLst>
          <pc:docMk/>
          <pc:sldMk cId="3026418922" sldId="592"/>
        </pc:sldMkLst>
      </pc:sldChg>
      <pc:sldChg chg="addSp modSp ord">
        <pc:chgData name="Emmanouil Kabourakis" userId="2f18e756-7814-4de3-88d3-8f6593ebea80" providerId="ADAL" clId="{D88B02D7-915A-46B5-8A2B-AF2BA0E2CF3A}" dt="2024-09-23T08:40:29.724" v="399"/>
        <pc:sldMkLst>
          <pc:docMk/>
          <pc:sldMk cId="1497504990" sldId="594"/>
        </pc:sldMkLst>
        <pc:spChg chg="add mod">
          <ac:chgData name="Emmanouil Kabourakis" userId="2f18e756-7814-4de3-88d3-8f6593ebea80" providerId="ADAL" clId="{D88B02D7-915A-46B5-8A2B-AF2BA0E2CF3A}" dt="2024-09-23T08:40:29.724" v="399"/>
          <ac:spMkLst>
            <pc:docMk/>
            <pc:sldMk cId="1497504990" sldId="594"/>
            <ac:spMk id="3" creationId="{AD5D7FDB-60E7-FA93-D68F-8162B1B8041D}"/>
          </ac:spMkLst>
        </pc:spChg>
      </pc:sldChg>
      <pc:sldChg chg="addSp modSp mod ord">
        <pc:chgData name="Emmanouil Kabourakis" userId="2f18e756-7814-4de3-88d3-8f6593ebea80" providerId="ADAL" clId="{D88B02D7-915A-46B5-8A2B-AF2BA0E2CF3A}" dt="2024-09-23T08:48:31.390" v="416" actId="1076"/>
        <pc:sldMkLst>
          <pc:docMk/>
          <pc:sldMk cId="1447726730" sldId="595"/>
        </pc:sldMkLst>
        <pc:spChg chg="mod">
          <ac:chgData name="Emmanouil Kabourakis" userId="2f18e756-7814-4de3-88d3-8f6593ebea80" providerId="ADAL" clId="{D88B02D7-915A-46B5-8A2B-AF2BA0E2CF3A}" dt="2024-09-23T08:40:18.370" v="398" actId="14100"/>
          <ac:spMkLst>
            <pc:docMk/>
            <pc:sldMk cId="1447726730" sldId="595"/>
            <ac:spMk id="2" creationId="{2F977427-1CCA-DB93-D868-D83825B18AC0}"/>
          </ac:spMkLst>
        </pc:spChg>
        <pc:spChg chg="add mod">
          <ac:chgData name="Emmanouil Kabourakis" userId="2f18e756-7814-4de3-88d3-8f6593ebea80" providerId="ADAL" clId="{D88B02D7-915A-46B5-8A2B-AF2BA0E2CF3A}" dt="2024-09-23T08:40:05.667" v="397"/>
          <ac:spMkLst>
            <pc:docMk/>
            <pc:sldMk cId="1447726730" sldId="595"/>
            <ac:spMk id="12" creationId="{69CD2793-76F2-8101-4C77-D58DB9A7171F}"/>
          </ac:spMkLst>
        </pc:spChg>
        <pc:picChg chg="add mod modCrop">
          <ac:chgData name="Emmanouil Kabourakis" userId="2f18e756-7814-4de3-88d3-8f6593ebea80" providerId="ADAL" clId="{D88B02D7-915A-46B5-8A2B-AF2BA0E2CF3A}" dt="2024-09-23T08:48:31.390" v="416" actId="1076"/>
          <ac:picMkLst>
            <pc:docMk/>
            <pc:sldMk cId="1447726730" sldId="595"/>
            <ac:picMk id="11" creationId="{AC27B3E6-71EF-D8CA-A02F-D606C0D7E34C}"/>
          </ac:picMkLst>
        </pc:picChg>
      </pc:sldChg>
      <pc:sldChg chg="add del">
        <pc:chgData name="Emmanouil Kabourakis" userId="2f18e756-7814-4de3-88d3-8f6593ebea80" providerId="ADAL" clId="{D88B02D7-915A-46B5-8A2B-AF2BA0E2CF3A}" dt="2024-09-23T05:51:28.035" v="24"/>
        <pc:sldMkLst>
          <pc:docMk/>
          <pc:sldMk cId="1962178884" sldId="596"/>
        </pc:sldMkLst>
      </pc:sldChg>
      <pc:sldChg chg="addSp delSp modSp add mod">
        <pc:chgData name="Emmanouil Kabourakis" userId="2f18e756-7814-4de3-88d3-8f6593ebea80" providerId="ADAL" clId="{D88B02D7-915A-46B5-8A2B-AF2BA0E2CF3A}" dt="2024-09-23T07:13:06.214" v="203" actId="1076"/>
        <pc:sldMkLst>
          <pc:docMk/>
          <pc:sldMk cId="2840807535" sldId="596"/>
        </pc:sldMkLst>
        <pc:spChg chg="mod">
          <ac:chgData name="Emmanouil Kabourakis" userId="2f18e756-7814-4de3-88d3-8f6593ebea80" providerId="ADAL" clId="{D88B02D7-915A-46B5-8A2B-AF2BA0E2CF3A}" dt="2024-09-23T07:12:52.560" v="198" actId="14100"/>
          <ac:spMkLst>
            <pc:docMk/>
            <pc:sldMk cId="2840807535" sldId="596"/>
            <ac:spMk id="9" creationId="{B93E6228-11D7-D50A-0D2F-B2EF55E12D1A}"/>
          </ac:spMkLst>
        </pc:spChg>
        <pc:picChg chg="mod">
          <ac:chgData name="Emmanouil Kabourakis" userId="2f18e756-7814-4de3-88d3-8f6593ebea80" providerId="ADAL" clId="{D88B02D7-915A-46B5-8A2B-AF2BA0E2CF3A}" dt="2024-09-23T07:13:06.214" v="203" actId="1076"/>
          <ac:picMkLst>
            <pc:docMk/>
            <pc:sldMk cId="2840807535" sldId="596"/>
            <ac:picMk id="14" creationId="{49EBAFD4-8F07-E151-870C-547482C03B1F}"/>
          </ac:picMkLst>
        </pc:picChg>
        <pc:picChg chg="add mod">
          <ac:chgData name="Emmanouil Kabourakis" userId="2f18e756-7814-4de3-88d3-8f6593ebea80" providerId="ADAL" clId="{D88B02D7-915A-46B5-8A2B-AF2BA0E2CF3A}" dt="2024-09-23T07:13:04.638" v="202" actId="1076"/>
          <ac:picMkLst>
            <pc:docMk/>
            <pc:sldMk cId="2840807535" sldId="596"/>
            <ac:picMk id="23" creationId="{06D22C2F-F2B0-3D7C-0C07-C8271F67C4FA}"/>
          </ac:picMkLst>
        </pc:picChg>
        <pc:picChg chg="del mod">
          <ac:chgData name="Emmanouil Kabourakis" userId="2f18e756-7814-4de3-88d3-8f6593ebea80" providerId="ADAL" clId="{D88B02D7-915A-46B5-8A2B-AF2BA0E2CF3A}" dt="2024-09-23T07:13:01.902" v="201" actId="478"/>
          <ac:picMkLst>
            <pc:docMk/>
            <pc:sldMk cId="2840807535" sldId="596"/>
            <ac:picMk id="1026" creationId="{F7604805-C4F8-4276-1ED3-4F9EC3A39D37}"/>
          </ac:picMkLst>
        </pc:picChg>
      </pc:sldChg>
      <pc:sldChg chg="add del">
        <pc:chgData name="Emmanouil Kabourakis" userId="2f18e756-7814-4de3-88d3-8f6593ebea80" providerId="ADAL" clId="{D88B02D7-915A-46B5-8A2B-AF2BA0E2CF3A}" dt="2024-09-23T05:51:28.035" v="24"/>
        <pc:sldMkLst>
          <pc:docMk/>
          <pc:sldMk cId="1674667668" sldId="597"/>
        </pc:sldMkLst>
      </pc:sldChg>
      <pc:sldChg chg="modSp add mod">
        <pc:chgData name="Emmanouil Kabourakis" userId="2f18e756-7814-4de3-88d3-8f6593ebea80" providerId="ADAL" clId="{D88B02D7-915A-46B5-8A2B-AF2BA0E2CF3A}" dt="2024-09-23T08:28:30.941" v="352" actId="20577"/>
        <pc:sldMkLst>
          <pc:docMk/>
          <pc:sldMk cId="1962178884" sldId="597"/>
        </pc:sldMkLst>
        <pc:spChg chg="mod">
          <ac:chgData name="Emmanouil Kabourakis" userId="2f18e756-7814-4de3-88d3-8f6593ebea80" providerId="ADAL" clId="{D88B02D7-915A-46B5-8A2B-AF2BA0E2CF3A}" dt="2024-09-23T08:28:30.941" v="352" actId="20577"/>
          <ac:spMkLst>
            <pc:docMk/>
            <pc:sldMk cId="1962178884" sldId="597"/>
            <ac:spMk id="17" creationId="{879A67A7-308D-870F-4D24-74EE157176A2}"/>
          </ac:spMkLst>
        </pc:spChg>
      </pc:sldChg>
      <pc:sldChg chg="modSp add mod">
        <pc:chgData name="Emmanouil Kabourakis" userId="2f18e756-7814-4de3-88d3-8f6593ebea80" providerId="ADAL" clId="{D88B02D7-915A-46B5-8A2B-AF2BA0E2CF3A}" dt="2024-09-23T07:49:47.330" v="265" actId="1076"/>
        <pc:sldMkLst>
          <pc:docMk/>
          <pc:sldMk cId="3370414921" sldId="598"/>
        </pc:sldMkLst>
        <pc:spChg chg="mod">
          <ac:chgData name="Emmanouil Kabourakis" userId="2f18e756-7814-4de3-88d3-8f6593ebea80" providerId="ADAL" clId="{D88B02D7-915A-46B5-8A2B-AF2BA0E2CF3A}" dt="2024-09-23T07:49:33.586" v="263" actId="1076"/>
          <ac:spMkLst>
            <pc:docMk/>
            <pc:sldMk cId="3370414921" sldId="598"/>
            <ac:spMk id="2" creationId="{DB5B190B-33F3-6EBB-6486-238C90027D9F}"/>
          </ac:spMkLst>
        </pc:spChg>
        <pc:spChg chg="mod">
          <ac:chgData name="Emmanouil Kabourakis" userId="2f18e756-7814-4de3-88d3-8f6593ebea80" providerId="ADAL" clId="{D88B02D7-915A-46B5-8A2B-AF2BA0E2CF3A}" dt="2024-09-23T07:48:58.596" v="256" actId="21"/>
          <ac:spMkLst>
            <pc:docMk/>
            <pc:sldMk cId="3370414921" sldId="598"/>
            <ac:spMk id="3" creationId="{0FC9FD2D-033E-ACD3-447D-A6293E0FAF4B}"/>
          </ac:spMkLst>
        </pc:spChg>
        <pc:spChg chg="mod">
          <ac:chgData name="Emmanouil Kabourakis" userId="2f18e756-7814-4de3-88d3-8f6593ebea80" providerId="ADAL" clId="{D88B02D7-915A-46B5-8A2B-AF2BA0E2CF3A}" dt="2024-09-23T07:48:27.842" v="253" actId="1076"/>
          <ac:spMkLst>
            <pc:docMk/>
            <pc:sldMk cId="3370414921" sldId="598"/>
            <ac:spMk id="9" creationId="{B93E6228-11D7-D50A-0D2F-B2EF55E12D1A}"/>
          </ac:spMkLst>
        </pc:spChg>
        <pc:spChg chg="mod">
          <ac:chgData name="Emmanouil Kabourakis" userId="2f18e756-7814-4de3-88d3-8f6593ebea80" providerId="ADAL" clId="{D88B02D7-915A-46B5-8A2B-AF2BA0E2CF3A}" dt="2024-09-23T07:49:18.633" v="262" actId="1076"/>
          <ac:spMkLst>
            <pc:docMk/>
            <pc:sldMk cId="3370414921" sldId="598"/>
            <ac:spMk id="12" creationId="{7B57C5A9-8AA8-703E-9F1B-EAF6B4B68FAC}"/>
          </ac:spMkLst>
        </pc:spChg>
        <pc:picChg chg="mod">
          <ac:chgData name="Emmanouil Kabourakis" userId="2f18e756-7814-4de3-88d3-8f6593ebea80" providerId="ADAL" clId="{D88B02D7-915A-46B5-8A2B-AF2BA0E2CF3A}" dt="2024-09-23T07:49:39.617" v="264" actId="1076"/>
          <ac:picMkLst>
            <pc:docMk/>
            <pc:sldMk cId="3370414921" sldId="598"/>
            <ac:picMk id="6" creationId="{8BCB4A7A-BDEC-838C-0676-C5223997065F}"/>
          </ac:picMkLst>
        </pc:picChg>
        <pc:picChg chg="mod">
          <ac:chgData name="Emmanouil Kabourakis" userId="2f18e756-7814-4de3-88d3-8f6593ebea80" providerId="ADAL" clId="{D88B02D7-915A-46B5-8A2B-AF2BA0E2CF3A}" dt="2024-09-23T07:49:47.330" v="265" actId="1076"/>
          <ac:picMkLst>
            <pc:docMk/>
            <pc:sldMk cId="3370414921" sldId="598"/>
            <ac:picMk id="11" creationId="{8369A7D5-839B-6F44-29A9-8B3470233C43}"/>
          </ac:picMkLst>
        </pc:picChg>
      </pc:sldChg>
      <pc:sldChg chg="add del">
        <pc:chgData name="Emmanouil Kabourakis" userId="2f18e756-7814-4de3-88d3-8f6593ebea80" providerId="ADAL" clId="{D88B02D7-915A-46B5-8A2B-AF2BA0E2CF3A}" dt="2024-09-23T05:51:28.035" v="24"/>
        <pc:sldMkLst>
          <pc:docMk/>
          <pc:sldMk cId="4273768487" sldId="598"/>
        </pc:sldMkLst>
      </pc:sldChg>
      <pc:sldChg chg="add">
        <pc:chgData name="Emmanouil Kabourakis" userId="2f18e756-7814-4de3-88d3-8f6593ebea80" providerId="ADAL" clId="{D88B02D7-915A-46B5-8A2B-AF2BA0E2CF3A}" dt="2024-09-23T06:37:28.962" v="113"/>
        <pc:sldMkLst>
          <pc:docMk/>
          <pc:sldMk cId="1674667668" sldId="599"/>
        </pc:sldMkLst>
      </pc:sldChg>
      <pc:sldChg chg="add del">
        <pc:chgData name="Emmanouil Kabourakis" userId="2f18e756-7814-4de3-88d3-8f6593ebea80" providerId="ADAL" clId="{D88B02D7-915A-46B5-8A2B-AF2BA0E2CF3A}" dt="2024-09-23T05:51:28.035" v="24"/>
        <pc:sldMkLst>
          <pc:docMk/>
          <pc:sldMk cId="3370414921" sldId="599"/>
        </pc:sldMkLst>
      </pc:sldChg>
      <pc:sldChg chg="add del">
        <pc:chgData name="Emmanouil Kabourakis" userId="2f18e756-7814-4de3-88d3-8f6593ebea80" providerId="ADAL" clId="{D88B02D7-915A-46B5-8A2B-AF2BA0E2CF3A}" dt="2024-09-23T05:51:28.035" v="24"/>
        <pc:sldMkLst>
          <pc:docMk/>
          <pc:sldMk cId="3664101319" sldId="600"/>
        </pc:sldMkLst>
      </pc:sldChg>
      <pc:sldChg chg="addSp delSp modSp add mod">
        <pc:chgData name="Emmanouil Kabourakis" userId="2f18e756-7814-4de3-88d3-8f6593ebea80" providerId="ADAL" clId="{D88B02D7-915A-46B5-8A2B-AF2BA0E2CF3A}" dt="2024-09-23T08:40:38.020" v="401" actId="478"/>
        <pc:sldMkLst>
          <pc:docMk/>
          <pc:sldMk cId="4273768487" sldId="600"/>
        </pc:sldMkLst>
        <pc:spChg chg="add del mod">
          <ac:chgData name="Emmanouil Kabourakis" userId="2f18e756-7814-4de3-88d3-8f6593ebea80" providerId="ADAL" clId="{D88B02D7-915A-46B5-8A2B-AF2BA0E2CF3A}" dt="2024-09-23T08:40:38.020" v="401" actId="478"/>
          <ac:spMkLst>
            <pc:docMk/>
            <pc:sldMk cId="4273768487" sldId="600"/>
            <ac:spMk id="3" creationId="{7F159729-071C-C426-77BC-6A14C2ACA786}"/>
          </ac:spMkLst>
        </pc:spChg>
      </pc:sldChg>
      <pc:sldChg chg="addSp modSp add mod">
        <pc:chgData name="Emmanouil Kabourakis" userId="2f18e756-7814-4de3-88d3-8f6593ebea80" providerId="ADAL" clId="{D88B02D7-915A-46B5-8A2B-AF2BA0E2CF3A}" dt="2024-09-23T08:40:50.808" v="405" actId="1076"/>
        <pc:sldMkLst>
          <pc:docMk/>
          <pc:sldMk cId="3664101319" sldId="601"/>
        </pc:sldMkLst>
        <pc:spChg chg="mod">
          <ac:chgData name="Emmanouil Kabourakis" userId="2f18e756-7814-4de3-88d3-8f6593ebea80" providerId="ADAL" clId="{D88B02D7-915A-46B5-8A2B-AF2BA0E2CF3A}" dt="2024-09-23T08:40:45.893" v="403" actId="6549"/>
          <ac:spMkLst>
            <pc:docMk/>
            <pc:sldMk cId="3664101319" sldId="601"/>
            <ac:spMk id="3" creationId="{D69C339C-FBC5-2B96-0E7F-4ACBEA26365C}"/>
          </ac:spMkLst>
        </pc:spChg>
        <pc:spChg chg="add mod">
          <ac:chgData name="Emmanouil Kabourakis" userId="2f18e756-7814-4de3-88d3-8f6593ebea80" providerId="ADAL" clId="{D88B02D7-915A-46B5-8A2B-AF2BA0E2CF3A}" dt="2024-09-23T08:40:42.187" v="402"/>
          <ac:spMkLst>
            <pc:docMk/>
            <pc:sldMk cId="3664101319" sldId="601"/>
            <ac:spMk id="4" creationId="{66CFF7C3-7ACF-C086-1F40-0A42AEAD6D0A}"/>
          </ac:spMkLst>
        </pc:spChg>
        <pc:picChg chg="mod">
          <ac:chgData name="Emmanouil Kabourakis" userId="2f18e756-7814-4de3-88d3-8f6593ebea80" providerId="ADAL" clId="{D88B02D7-915A-46B5-8A2B-AF2BA0E2CF3A}" dt="2024-09-23T08:40:50.808" v="405" actId="1076"/>
          <ac:picMkLst>
            <pc:docMk/>
            <pc:sldMk cId="3664101319" sldId="601"/>
            <ac:picMk id="5" creationId="{79F03D10-4C6E-6CA9-7753-13B141DDAEAE}"/>
          </ac:picMkLst>
        </pc:picChg>
        <pc:picChg chg="mod">
          <ac:chgData name="Emmanouil Kabourakis" userId="2f18e756-7814-4de3-88d3-8f6593ebea80" providerId="ADAL" clId="{D88B02D7-915A-46B5-8A2B-AF2BA0E2CF3A}" dt="2024-09-23T08:40:49.377" v="404" actId="1076"/>
          <ac:picMkLst>
            <pc:docMk/>
            <pc:sldMk cId="3664101319" sldId="601"/>
            <ac:picMk id="9" creationId="{11171478-7D1D-F880-212D-0AA47A8933F0}"/>
          </ac:picMkLst>
        </pc:picChg>
      </pc:sldChg>
      <pc:sldChg chg="add">
        <pc:chgData name="Emmanouil Kabourakis" userId="2f18e756-7814-4de3-88d3-8f6593ebea80" providerId="ADAL" clId="{D88B02D7-915A-46B5-8A2B-AF2BA0E2CF3A}" dt="2024-09-23T06:39:40.357" v="124"/>
        <pc:sldMkLst>
          <pc:docMk/>
          <pc:sldMk cId="294890946" sldId="602"/>
        </pc:sldMkLst>
      </pc:sldChg>
      <pc:sldChg chg="add">
        <pc:chgData name="Emmanouil Kabourakis" userId="2f18e756-7814-4de3-88d3-8f6593ebea80" providerId="ADAL" clId="{D88B02D7-915A-46B5-8A2B-AF2BA0E2CF3A}" dt="2024-09-23T06:39:40.357" v="124"/>
        <pc:sldMkLst>
          <pc:docMk/>
          <pc:sldMk cId="2374484520" sldId="603"/>
        </pc:sldMkLst>
      </pc:sldChg>
      <pc:sldChg chg="add">
        <pc:chgData name="Emmanouil Kabourakis" userId="2f18e756-7814-4de3-88d3-8f6593ebea80" providerId="ADAL" clId="{D88B02D7-915A-46B5-8A2B-AF2BA0E2CF3A}" dt="2024-09-23T06:39:40.357" v="124"/>
        <pc:sldMkLst>
          <pc:docMk/>
          <pc:sldMk cId="1155721860" sldId="604"/>
        </pc:sldMkLst>
      </pc:sldChg>
      <pc:sldChg chg="add">
        <pc:chgData name="Emmanouil Kabourakis" userId="2f18e756-7814-4de3-88d3-8f6593ebea80" providerId="ADAL" clId="{D88B02D7-915A-46B5-8A2B-AF2BA0E2CF3A}" dt="2024-09-23T06:39:40.357" v="124"/>
        <pc:sldMkLst>
          <pc:docMk/>
          <pc:sldMk cId="983182500" sldId="943"/>
        </pc:sldMkLst>
      </pc:sldChg>
      <pc:sldChg chg="add ord">
        <pc:chgData name="Emmanouil Kabourakis" userId="2f18e756-7814-4de3-88d3-8f6593ebea80" providerId="ADAL" clId="{D88B02D7-915A-46B5-8A2B-AF2BA0E2CF3A}" dt="2024-09-23T08:47:11.953" v="409"/>
        <pc:sldMkLst>
          <pc:docMk/>
          <pc:sldMk cId="4051120700" sldId="9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7C27-85C1-4CC3-B774-C84D3EB8FCAE}" type="datetimeFigureOut">
              <a:rPr lang="el-GR" smtClean="0"/>
              <a:t>23/9/2024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B59A-FE5B-4C4A-8B7D-F0E0264685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96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B59A-FE5B-4C4A-8B7D-F0E0264685D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5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0D254-8B30-4B3E-8B5E-E81E07214CA0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63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081680-C310-4C0B-A679-3C845147F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1044F19-3623-425D-843A-8FDC30A48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D01309-CF7D-4B75-925D-39AC1B1B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FD0262-E4F1-4128-8C43-1497BF6F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F0C223-1E5A-4611-B220-15CDB813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24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759234-1E6F-46A0-9E0A-CB32E832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F695D6F-DD52-4523-9013-CFE4CCAD0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49F34A-74F3-4626-92F3-E97BA0D0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C0328F-44CA-4F24-9BCD-5340675C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41951FC-969D-479F-A68A-56DC1A71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1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A79E0DA-B5DF-4511-AF32-C87D3C48B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9D3825-2D59-4AB5-A4F2-26773EA80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227D41-D5B2-4FBF-B067-61ECE7E5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23FF09-25D8-43B1-AD17-2D8FBB07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7693AE-92C7-4351-A7CB-C2E68FA1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44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40968B-E915-45BF-B761-D50BBF0C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D55856-E70F-4B79-B696-66EBEF250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4D2FFC-97BB-4D38-8B14-3072F93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942DE5-3B31-4A95-8FA6-AA58E2F5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6547B5-695D-420A-BEBE-A851CD39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8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B2BC3D-464B-4EC6-B2CB-4CFAFCA0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AC3F85-3B65-4908-ACAA-E1EC0538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A8077F-E797-465F-B9B6-531E48A7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71BEDF-45DA-4EA1-A4B2-370C66EF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05ABD4-A762-4834-8687-C4B39045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68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DE32CF-6861-46C8-8758-D9C11986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D51E2B-8381-4CCF-82FF-4C876538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365688-7796-42DC-B687-CD1510983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22E5BF-DB6A-49DA-A269-64049B7C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684EEA8-C122-4B35-9BCC-A362C17E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F1D51-761F-455E-8478-A8204B3C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76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F9D8AF-7DC3-456A-AE48-22A2AC8F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41ACE5-611E-483B-AE0E-C93078C5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B7B38A-6A78-487B-8B6C-D7F9F4B8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04447E-A7F7-4743-807A-D74F8B8FD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A0EDDE-4E1A-46E9-9696-F8BCC535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789E92-86A1-4DEA-8686-C81570A3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22E1C01-3D41-4C32-B60B-60ABE732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E9E572E-7BEC-4F76-9713-1662E207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47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AC8489-F0E8-4563-9EC8-ECA28A6D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69BD14-AA11-46F5-A99B-41D8CCA0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ACB5DF5-7408-4D0A-BF40-B0E4D4C3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3DCEC9-5724-4D50-8CDE-98E2E26D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07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16FE5B-1E12-4956-926A-4DBEDC8E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776095-82E1-4E3D-86BD-00909515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163714-4B0D-40FB-95E9-0EA15ABA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2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4CA54-60D8-4196-89B4-CBCF1EC9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23EF9B-EC51-4E23-BCA6-E3EC6858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63C5B6-A7F7-4778-9A69-4BF7E4008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210A285-FD18-4579-B75A-66607BD0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597ECF-AF43-49C5-8F2F-E108FF6B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E583EB-EA90-46A9-B1FC-7B10CC26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9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A7D2E9-195A-4235-9937-861AD504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1814C40-BC2F-48BD-8270-AF445E2F4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518557-D0C8-4EFF-B8CF-6E2426553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9AC3FAD-7B1B-4782-AD9B-70231AA4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CF8A11-8C62-44E2-8BEC-C6E14C28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1FF2199-E505-4653-9CFD-E1379742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07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0675D93-AAEA-401D-99CF-4A5EF4ED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83EBF4-435B-4CCB-8A2E-EE43D7ED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81DB73-F643-47A0-8246-60A45EE2C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AF34-A822-4E55-8F5E-3F38A49635C1}" type="datetimeFigureOut">
              <a:rPr lang="el-GR" smtClean="0"/>
              <a:pPr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87CD02-F090-4085-BD9E-9412512EA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54EFA5-37D0-4186-AEA0-AA14F56C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91AB-94E2-43AC-9842-330BB874B9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95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s://lovaps.hmu.gr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lovaps.hmu.gr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aps.hmu.gr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30.png"/><Relationship Id="rId3" Type="http://schemas.openxmlformats.org/officeDocument/2006/relationships/hyperlink" Target="https://climed-fruit.eu/" TargetMode="External"/><Relationship Id="rId7" Type="http://schemas.openxmlformats.org/officeDocument/2006/relationships/hyperlink" Target="https://hygrograpes.gr/" TargetMode="External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oilolive.eu/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www.youtube.com/watch?v=IvGDESfrsmI" TargetMode="External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hyperlink" Target="http://www.lifeigic.eu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hyperlink" Target="https://lovaps.hmu.gr/" TargetMode="External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hyperlink" Target="https://lovaps.hmu.gr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aps.hmu.gr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s://lovaps.hmu.gr/apps/olives-harvest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s://lovaps.hmu.gr/apps/green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hyperlink" Target="https://penteli.meteo.gr/stations/heraclion-HMU/" TargetMode="External"/><Relationship Id="rId9" Type="http://schemas.openxmlformats.org/officeDocument/2006/relationships/hyperlink" Target="https://lovaps.hmu.g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emf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1.jpeg"/><Relationship Id="rId5" Type="http://schemas.openxmlformats.org/officeDocument/2006/relationships/image" Target="../media/image87.jpeg"/><Relationship Id="rId15" Type="http://schemas.openxmlformats.org/officeDocument/2006/relationships/image" Target="../media/image95.jpeg"/><Relationship Id="rId10" Type="http://schemas.openxmlformats.org/officeDocument/2006/relationships/image" Target="../media/image90.jpeg"/><Relationship Id="rId4" Type="http://schemas.openxmlformats.org/officeDocument/2006/relationships/image" Target="../media/image86.jpeg"/><Relationship Id="rId9" Type="http://schemas.openxmlformats.org/officeDocument/2006/relationships/image" Target="../media/image72.jpeg"/><Relationship Id="rId1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773DA-44E8-4EAC-92C7-1944A6E13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Κατεύθυνση </a:t>
            </a:r>
            <a:r>
              <a:rPr lang="el-GR" dirty="0" err="1">
                <a:latin typeface="+mn-lt"/>
              </a:rPr>
              <a:t>Οπωροκηπευτικών</a:t>
            </a:r>
            <a:r>
              <a:rPr lang="en-US" dirty="0">
                <a:latin typeface="+mn-lt"/>
              </a:rPr>
              <a:t> &amp; </a:t>
            </a:r>
            <a:r>
              <a:rPr lang="el-GR" dirty="0">
                <a:latin typeface="+mn-lt"/>
              </a:rPr>
              <a:t>Αρχιτεκτονικής Τοπίου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26ABBBF-5593-4411-BA37-0889ED39F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+mn-lt"/>
            </a:endParaRPr>
          </a:p>
          <a:p>
            <a:r>
              <a:rPr lang="el-GR" dirty="0">
                <a:latin typeface="+mn-lt"/>
              </a:rPr>
              <a:t>Εμμανουήλ Καμπουράκης, Γεωπόνος, </a:t>
            </a:r>
            <a:r>
              <a:rPr lang="en-GB" dirty="0">
                <a:latin typeface="+mn-lt"/>
              </a:rPr>
              <a:t>MSc, PhD</a:t>
            </a:r>
            <a:r>
              <a:rPr lang="el-GR" dirty="0">
                <a:latin typeface="+mn-lt"/>
              </a:rPr>
              <a:t> (</a:t>
            </a:r>
            <a:r>
              <a:rPr lang="de-DE" dirty="0">
                <a:latin typeface="+mn-lt"/>
              </a:rPr>
              <a:t>WUR</a:t>
            </a:r>
            <a:r>
              <a:rPr lang="el-GR" dirty="0">
                <a:latin typeface="+mn-lt"/>
              </a:rPr>
              <a:t>)</a:t>
            </a:r>
            <a:r>
              <a:rPr lang="en-GB" dirty="0">
                <a:latin typeface="+mn-lt"/>
              </a:rPr>
              <a:t> </a:t>
            </a:r>
          </a:p>
          <a:p>
            <a:r>
              <a:rPr lang="el-GR" i="1" dirty="0">
                <a:latin typeface="+mn-lt"/>
              </a:rPr>
              <a:t>Αναπληρωτής </a:t>
            </a:r>
            <a:r>
              <a:rPr lang="el-GR" i="1" dirty="0"/>
              <a:t>Καθηγητής </a:t>
            </a:r>
            <a:r>
              <a:rPr lang="el-GR" i="1" dirty="0" err="1"/>
              <a:t>Αγροοικολογίας</a:t>
            </a:r>
            <a:r>
              <a:rPr lang="el-GR" i="1" dirty="0"/>
              <a:t>, Ελαιοκομίας</a:t>
            </a:r>
            <a:r>
              <a:rPr lang="en-US" i="1" dirty="0"/>
              <a:t> </a:t>
            </a:r>
            <a:r>
              <a:rPr lang="el-GR" i="1" dirty="0"/>
              <a:t>και λοιπών Μεσογειακών Δενδρωδών Καλλιεργειών</a:t>
            </a:r>
            <a:endParaRPr lang="el-GR" dirty="0">
              <a:latin typeface="+mn-lt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C92EC9-57C6-481D-AC04-2E628069C5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720" y="18973"/>
            <a:ext cx="1859280" cy="1865219"/>
          </a:xfrm>
          <a:prstGeom prst="rect">
            <a:avLst/>
          </a:prstGeom>
        </p:spPr>
      </p:pic>
      <p:pic>
        <p:nvPicPr>
          <p:cNvPr id="6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833E8AB-1E2A-41E2-A9EC-6F5C6C47B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19618" cy="17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18DE1-E59B-4DCE-91B9-3E752721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Επιλογής Υποχρεωτικά Κατεύθυνσης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(επιλέγονται 1 έως 2 μαθήματα)</a:t>
            </a:r>
          </a:p>
        </p:txBody>
      </p:sp>
      <p:pic>
        <p:nvPicPr>
          <p:cNvPr id="21" name="Θέση περιεχομένου 20">
            <a:extLst>
              <a:ext uri="{FF2B5EF4-FFF2-40B4-BE49-F238E27FC236}">
                <a16:creationId xmlns:a16="http://schemas.microsoft.com/office/drawing/2014/main" id="{C9E1FE0E-53B6-AC18-7E26-C39CE35A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914" y="1690688"/>
            <a:ext cx="6648450" cy="238125"/>
          </a:xfrm>
        </p:spPr>
      </p:pic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948E1B6-1DD4-44BB-8B19-A64CCF230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450FDEA5-C5DF-5C28-545B-255C9D0CA5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067B8A3-B308-BCBE-253D-70D88C512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14" y="1967390"/>
            <a:ext cx="6657975" cy="5524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B52DEF7-A49C-7784-2F1E-D29570F38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14" y="2481263"/>
            <a:ext cx="6696075" cy="809625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2644248-E1D8-11A8-1070-36B82BF62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89" y="3290888"/>
            <a:ext cx="6667500" cy="105727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B6BC2BF-58CB-BBEA-D32A-1990A53F7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251" y="4280535"/>
            <a:ext cx="66294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18DE1-E59B-4DCE-91B9-3E752721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ΜΑΘΗΜΑΤΑ ΕΛΕΥΘΕΡΗΣ ΕΠΙΛΟΓΗΣ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948E1B6-1DD4-44BB-8B19-A64CCF2303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450FDEA5-C5DF-5C28-545B-255C9D0CA5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4C71768-390A-7857-C493-584FB5725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912" y="2786062"/>
            <a:ext cx="6657975" cy="80962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CF83406-87E2-5474-B33E-26D5489EC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87" y="3546173"/>
            <a:ext cx="6667500" cy="42862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EBE58F7-603E-5DAE-BA10-C93BF0768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13" y="1736424"/>
            <a:ext cx="6657975" cy="11430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70A8C36-B448-9283-0FE3-67FF04D5B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12" y="3976686"/>
            <a:ext cx="6677025" cy="5715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B98ACC4-4458-AAF1-4B17-40134934D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37" y="4529135"/>
            <a:ext cx="66865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89DD5-953D-480B-B8E4-4E603BC1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Διπλωματική Εργασία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2E4C81-1474-4039-889F-1A719841E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Τα θέματα της διπλωματικής εργασίας στην Κατεύθυνση αφορούν υψηλού επιπέδου βασική ή εφαρμοσμένη έρευνα.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18C46D6-246A-0132-7FFD-CAF7E5483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D30FF5D3-B92F-B367-CB50-6A9A11EDF6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42B4D9E-B78F-3CD0-7EBA-538F41E6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82" y="3009029"/>
            <a:ext cx="8535963" cy="20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EB6D5F-627C-4566-A7C8-901946B0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r>
              <a:rPr lang="el-GR" dirty="0">
                <a:latin typeface="+mn-lt"/>
              </a:rPr>
              <a:t>Υποδομές τομέα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005F31-E27B-4025-B720-168746F1A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55846"/>
            <a:ext cx="6351871" cy="5122144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+mn-lt"/>
              </a:rPr>
              <a:t>Τα μέλη του Τομέα είναι υπεύθυνα για την διαχείριση αγρών και θερμοκηπίων στο Αγρόκτημα που περιλαμβάνουν:</a:t>
            </a:r>
            <a:endParaRPr lang="en-US" dirty="0">
              <a:latin typeface="+mn-lt"/>
            </a:endParaRPr>
          </a:p>
          <a:p>
            <a:pPr lvl="1"/>
            <a:r>
              <a:rPr lang="el-GR" sz="2800" dirty="0">
                <a:latin typeface="+mn-lt"/>
              </a:rPr>
              <a:t>Ελαιώνες – Πειραματικό / Επιδεικτικό</a:t>
            </a:r>
          </a:p>
          <a:p>
            <a:pPr lvl="1"/>
            <a:r>
              <a:rPr lang="el-GR" sz="2800" dirty="0">
                <a:latin typeface="+mn-lt"/>
              </a:rPr>
              <a:t>Αμπελώνες – Πειραματικό / Επιδεικτικό</a:t>
            </a:r>
          </a:p>
          <a:p>
            <a:pPr lvl="1"/>
            <a:r>
              <a:rPr lang="el-GR" sz="2800" dirty="0">
                <a:latin typeface="+mn-lt"/>
              </a:rPr>
              <a:t>Οπωρώνες εσπεριδοειδών, </a:t>
            </a:r>
            <a:r>
              <a:rPr lang="el-GR" sz="2800" dirty="0" err="1">
                <a:latin typeface="+mn-lt"/>
              </a:rPr>
              <a:t>πυρηνόκαρπων</a:t>
            </a:r>
            <a:r>
              <a:rPr lang="el-GR" sz="2800" dirty="0">
                <a:latin typeface="+mn-lt"/>
              </a:rPr>
              <a:t> και τροπικών δένδρων</a:t>
            </a:r>
          </a:p>
          <a:p>
            <a:pPr lvl="1"/>
            <a:r>
              <a:rPr lang="el-GR" sz="2800" dirty="0">
                <a:latin typeface="+mn-lt"/>
              </a:rPr>
              <a:t>Λαχανόκηποι</a:t>
            </a:r>
          </a:p>
          <a:p>
            <a:pPr lvl="1"/>
            <a:r>
              <a:rPr lang="el-GR" sz="2800" dirty="0">
                <a:latin typeface="+mn-lt"/>
              </a:rPr>
              <a:t>Ανθόκηποι</a:t>
            </a:r>
          </a:p>
          <a:p>
            <a:pPr lvl="1"/>
            <a:r>
              <a:rPr lang="el-GR" sz="2800" dirty="0">
                <a:latin typeface="+mn-lt"/>
              </a:rPr>
              <a:t>Φυτείες Αρωματικών</a:t>
            </a:r>
          </a:p>
          <a:p>
            <a:pPr lvl="1"/>
            <a:r>
              <a:rPr lang="el-GR" sz="2800" dirty="0">
                <a:latin typeface="+mn-lt"/>
              </a:rPr>
              <a:t>Θερμοκήπια κηπευτικών, αμπέλου, ανθοκομικών και τροπικών φυτών</a:t>
            </a:r>
            <a:r>
              <a:rPr lang="en-US" sz="2800" dirty="0">
                <a:latin typeface="+mn-lt"/>
              </a:rPr>
              <a:t> </a:t>
            </a:r>
          </a:p>
          <a:p>
            <a:pPr lvl="1"/>
            <a:r>
              <a:rPr lang="el-GR" sz="2800" dirty="0" err="1">
                <a:latin typeface="+mn-lt"/>
              </a:rPr>
              <a:t>Δικτυοκήπιο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με τροπικά</a:t>
            </a:r>
          </a:p>
          <a:p>
            <a:pPr lvl="1"/>
            <a:r>
              <a:rPr lang="el-GR" sz="2800" dirty="0">
                <a:latin typeface="+mn-lt"/>
              </a:rPr>
              <a:t>Αγρό φυτών μεγάλης καλλιέργειας</a:t>
            </a:r>
          </a:p>
          <a:p>
            <a:pPr lvl="1"/>
            <a:endParaRPr lang="el-GR" sz="2800" dirty="0">
              <a:latin typeface="+mn-lt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22408B2-DC94-4AAC-9044-8AAD36190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</p:spPr>
      </p:pic>
      <p:pic>
        <p:nvPicPr>
          <p:cNvPr id="8" name="Εικόνα 7" descr="Εικόνα που περιέχει ουρανός, υπαίθριος, πράσινο, γέφυρα&#10;&#10;Περιγραφή που δημιουργήθηκε αυτόματα">
            <a:extLst>
              <a:ext uri="{FF2B5EF4-FFF2-40B4-BE49-F238E27FC236}">
                <a16:creationId xmlns:a16="http://schemas.microsoft.com/office/drawing/2014/main" id="{E59A3F99-FD51-49A3-8CBA-81B6716598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Εικόνα 5" descr="Εικόνα που περιέχει πράσινο, φυτό, φύλλο, λαχαν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6D28C844-8BF6-49E4-9B43-5BAAE0469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</p:spPr>
      </p:pic>
      <p:pic>
        <p:nvPicPr>
          <p:cNvPr id="12" name="Εικόνα 11" descr="Εικόνα που περιέχει δέντρο, υπαίθριος, κήπος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9F362D4B-E667-4366-BDF1-190759044A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0CF1CF83-FEE3-4141-98FA-7B503645C0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1D9EFF-CE77-4A9B-B9B2-6D2E6EA2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Επαγγελματική αποκατάσταση</a:t>
            </a:r>
            <a:r>
              <a:rPr lang="en-US" dirty="0">
                <a:latin typeface="+mn-lt"/>
              </a:rPr>
              <a:t>  </a:t>
            </a:r>
            <a:r>
              <a:rPr lang="el-GR" dirty="0">
                <a:latin typeface="+mn-lt"/>
              </a:rPr>
              <a:t>αποφοίτων κατεύθυνσης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88820-4CE2-4221-980E-C08BB0B0A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200" dirty="0"/>
              <a:t>Συμβουλευτική και διαχείριση γεωργικών εκμεταλλεύσεων με σύγχρονα </a:t>
            </a:r>
            <a:r>
              <a:rPr lang="el-GR" sz="3200" dirty="0" err="1"/>
              <a:t>φιλοπεριβαλλοντικά</a:t>
            </a:r>
            <a:r>
              <a:rPr lang="el-GR" sz="3200" dirty="0"/>
              <a:t> συστήματα γεωργικής παραγωγής.</a:t>
            </a:r>
          </a:p>
          <a:p>
            <a:r>
              <a:rPr lang="el-GR" sz="3200" dirty="0"/>
              <a:t>Έλεγχος – πιστοποίηση.</a:t>
            </a:r>
          </a:p>
          <a:p>
            <a:r>
              <a:rPr lang="el-GR" sz="3200" dirty="0"/>
              <a:t>Εμπορία γεωργικών εφοδίων.</a:t>
            </a:r>
          </a:p>
          <a:p>
            <a:r>
              <a:rPr lang="el-GR" sz="3200" dirty="0">
                <a:latin typeface="+mn-lt"/>
              </a:rPr>
              <a:t>Παραγωγή γεωργικών προϊόντων και τροφίμων.</a:t>
            </a:r>
          </a:p>
          <a:p>
            <a:r>
              <a:rPr lang="el-GR" sz="3200" dirty="0">
                <a:latin typeface="+mn-lt"/>
              </a:rPr>
              <a:t>Επεξεργασία γεωργικών προϊόντων.</a:t>
            </a:r>
          </a:p>
          <a:p>
            <a:r>
              <a:rPr lang="el-GR" sz="3200" dirty="0">
                <a:latin typeface="+mn-lt"/>
              </a:rPr>
              <a:t>Τυποποίηση γεωργικών προϊόντων.</a:t>
            </a:r>
          </a:p>
          <a:p>
            <a:r>
              <a:rPr lang="el-GR" sz="3200" dirty="0">
                <a:latin typeface="+mn-lt"/>
              </a:rPr>
              <a:t>Εμπορία γεωργικών προϊόντων.</a:t>
            </a:r>
          </a:p>
          <a:p>
            <a:r>
              <a:rPr lang="el-GR" sz="3200" dirty="0">
                <a:latin typeface="+mn-lt"/>
              </a:rPr>
              <a:t>Εκπαίδευση αγροτών ή μαθητών.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F4B4845-FC37-4536-8E70-689AF56D69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81B6A304-2862-4A30-931F-038E0C114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F29A6-5D1C-4312-8020-F2A1BE48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Έρευνα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870E81-F4D0-4FE1-88A9-D1A2F3CD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73836" cy="4351338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+mn-lt"/>
              </a:rPr>
              <a:t>Τα μέλη του Τομέα δραστηριοποιούνται στα ακόλουθα εργαστήρια:</a:t>
            </a:r>
            <a:endParaRPr lang="en-US" sz="36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l-GR" sz="3200" dirty="0">
                <a:latin typeface="+mn-lt"/>
              </a:rPr>
              <a:t>Εργαστήριο Ελαιοκομίας, Αμπελουργίας και Συστημάτων </a:t>
            </a:r>
            <a:r>
              <a:rPr lang="el-GR" sz="3200" dirty="0" err="1">
                <a:latin typeface="+mn-lt"/>
              </a:rPr>
              <a:t>Αγροοικολογικής</a:t>
            </a:r>
            <a:r>
              <a:rPr lang="el-GR" sz="3200" dirty="0">
                <a:latin typeface="+mn-lt"/>
              </a:rPr>
              <a:t> Παραγωγής</a:t>
            </a:r>
          </a:p>
          <a:p>
            <a:pPr marL="971550" lvl="1" indent="-514350">
              <a:buFont typeface="+mj-lt"/>
              <a:buAutoNum type="arabicPeriod"/>
            </a:pPr>
            <a:endParaRPr lang="el-GR" sz="3200" dirty="0"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l-GR" sz="3200" dirty="0">
                <a:latin typeface="+mn-lt"/>
              </a:rPr>
              <a:t>Εργαστήριο Ποιότητας και Ασφάλειας Αγροτικών Προϊόντων, Τοπίου και Περιβάλλοντος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23A5D81-0093-4933-B146-7536720F75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BF7848BB-D98D-43B7-91B9-AF87A3BEA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68112-1935-4C8A-92D3-993A6544CF87}"/>
              </a:ext>
            </a:extLst>
          </p:cNvPr>
          <p:cNvSpPr txBox="1"/>
          <p:nvPr/>
        </p:nvSpPr>
        <p:spPr>
          <a:xfrm>
            <a:off x="2552700" y="63754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https://agro.hmu.gr/7459-2/ereyna-sto-tmhma-gewponias/</a:t>
            </a:r>
          </a:p>
        </p:txBody>
      </p:sp>
      <p:pic>
        <p:nvPicPr>
          <p:cNvPr id="8" name="Εικόνα 7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8D3EBE7-DE79-2812-43E2-64DAB9C90F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915" y="2659120"/>
            <a:ext cx="2071007" cy="12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270442"/>
            <a:ext cx="109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Εργαστήριο Ελαιοκομίας, Αμπελουργίας και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Συστημάτων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Αγροοικολογικής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Παραγωγής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20582" y="1370588"/>
            <a:ext cx="1127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Μέλη Εργαστηρίου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520581" y="1910046"/>
            <a:ext cx="7442319" cy="42729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Καμπουράκης Εμμανουήλ, </a:t>
            </a:r>
            <a:r>
              <a:rPr lang="el-GR" dirty="0" err="1">
                <a:solidFill>
                  <a:srgbClr val="002060"/>
                </a:solidFill>
              </a:rPr>
              <a:t>Αναπλ</a:t>
            </a:r>
            <a:r>
              <a:rPr lang="el-GR" dirty="0">
                <a:solidFill>
                  <a:srgbClr val="002060"/>
                </a:solidFill>
              </a:rPr>
              <a:t>. Καθηγητής (Διευθυντής Εργαστηρίου)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Κονταξάκης Εμμανουήλ, Επίκουρος Καθηγητής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Κολιοραδάκης</a:t>
            </a:r>
            <a:r>
              <a:rPr lang="el-GR" dirty="0">
                <a:solidFill>
                  <a:srgbClr val="002060"/>
                </a:solidFill>
              </a:rPr>
              <a:t> Γεώργιος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l-GR" dirty="0">
                <a:solidFill>
                  <a:srgbClr val="002060"/>
                </a:solidFill>
              </a:rPr>
              <a:t>Λέκτορας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Κοσιώρης</a:t>
            </a:r>
            <a:r>
              <a:rPr lang="el-GR" dirty="0">
                <a:solidFill>
                  <a:srgbClr val="002060"/>
                </a:solidFill>
              </a:rPr>
              <a:t> Σπυρίδων, ΕΤΕΠ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Κολλάρος</a:t>
            </a:r>
            <a:r>
              <a:rPr lang="el-GR" dirty="0">
                <a:solidFill>
                  <a:srgbClr val="002060"/>
                </a:solidFill>
              </a:rPr>
              <a:t> Δημήτριος, Ομότιμος Καθηγητής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Λυδάκης</a:t>
            </a:r>
            <a:r>
              <a:rPr lang="el-GR" dirty="0">
                <a:solidFill>
                  <a:srgbClr val="002060"/>
                </a:solidFill>
              </a:rPr>
              <a:t> Δημήτριος, Ομότιμος Καθηγητής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Φυσαράκης</a:t>
            </a:r>
            <a:r>
              <a:rPr lang="el-GR" dirty="0">
                <a:solidFill>
                  <a:srgbClr val="002060"/>
                </a:solidFill>
              </a:rPr>
              <a:t> Ιωάννης, Ομότιμος Καθηγητής</a:t>
            </a:r>
          </a:p>
          <a:p>
            <a:pPr algn="just">
              <a:spcBef>
                <a:spcPts val="200"/>
              </a:spcBef>
            </a:pPr>
            <a:endParaRPr lang="el-GR" dirty="0"/>
          </a:p>
        </p:txBody>
      </p:sp>
      <p:pic>
        <p:nvPicPr>
          <p:cNvPr id="5" name="Εικόνα 4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4B05437-DB24-2467-D3CE-F7A55CC93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9EBAFD4-8F07-E151-870C-547482C03B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268" y="4183834"/>
            <a:ext cx="3269250" cy="1930931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B1F908-544E-DD63-ED04-844B0980F2B4}"/>
              </a:ext>
            </a:extLst>
          </p:cNvPr>
          <p:cNvSpPr txBox="1"/>
          <p:nvPr/>
        </p:nvSpPr>
        <p:spPr>
          <a:xfrm>
            <a:off x="590872" y="6353137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06D22C2F-F2B0-3D7C-0C07-C8271F67C4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3" y="2264793"/>
            <a:ext cx="3765081" cy="16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270442"/>
            <a:ext cx="109990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Μεταδιδάκτορες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&amp; υποψήφιοι διδάκτορες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20582" y="1370588"/>
            <a:ext cx="1127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Μέλη Εργαστηρίου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520581" y="1910046"/>
            <a:ext cx="3370503" cy="3718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Δρ. Ελευθέριος Κοσμάς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Δρ. Νικόλαος </a:t>
            </a:r>
            <a:r>
              <a:rPr lang="el-GR" dirty="0" err="1">
                <a:solidFill>
                  <a:srgbClr val="002060"/>
                </a:solidFill>
              </a:rPr>
              <a:t>Βολακάκης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Ιωάννης </a:t>
            </a:r>
            <a:r>
              <a:rPr lang="el-GR" dirty="0" err="1">
                <a:solidFill>
                  <a:srgbClr val="002060"/>
                </a:solidFill>
              </a:rPr>
              <a:t>Ζωγραφάκης</a:t>
            </a:r>
            <a:r>
              <a:rPr lang="el-GR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MSc</a:t>
            </a:r>
            <a:endParaRPr lang="el-GR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Ιωάννης </a:t>
            </a:r>
            <a:r>
              <a:rPr lang="el-GR" dirty="0" err="1">
                <a:solidFill>
                  <a:srgbClr val="002060"/>
                </a:solidFill>
              </a:rPr>
              <a:t>Χασουράκης</a:t>
            </a:r>
            <a:r>
              <a:rPr lang="el-GR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MSc</a:t>
            </a:r>
            <a:endParaRPr lang="el-GR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Αργυρώ Στραταριδάκη, </a:t>
            </a:r>
            <a:r>
              <a:rPr lang="en-US" dirty="0">
                <a:solidFill>
                  <a:srgbClr val="002060"/>
                </a:solidFill>
              </a:rPr>
              <a:t>MSc</a:t>
            </a:r>
            <a:endParaRPr lang="el-GR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Αντώνιος </a:t>
            </a:r>
            <a:r>
              <a:rPr lang="el-GR" dirty="0" err="1">
                <a:solidFill>
                  <a:srgbClr val="002060"/>
                </a:solidFill>
              </a:rPr>
              <a:t>Λουλάκης</a:t>
            </a:r>
            <a:r>
              <a:rPr lang="el-GR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MSc</a:t>
            </a:r>
            <a:endParaRPr lang="el-GR" dirty="0">
              <a:solidFill>
                <a:srgbClr val="002060"/>
              </a:solidFill>
            </a:endParaRPr>
          </a:p>
          <a:p>
            <a:pPr algn="just">
              <a:spcBef>
                <a:spcPts val="200"/>
              </a:spcBef>
            </a:pPr>
            <a:endParaRPr lang="el-GR" dirty="0"/>
          </a:p>
        </p:txBody>
      </p:sp>
      <p:pic>
        <p:nvPicPr>
          <p:cNvPr id="5" name="Εικόνα 4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4B05437-DB24-2467-D3CE-F7A55CC93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45B5D-A86A-F0EA-D7F9-252E3316D34D}"/>
              </a:ext>
            </a:extLst>
          </p:cNvPr>
          <p:cNvSpPr txBox="1"/>
          <p:nvPr/>
        </p:nvSpPr>
        <p:spPr>
          <a:xfrm>
            <a:off x="590872" y="6353137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2754F08-999B-3DAA-CB4C-46572433D7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585" y="4338700"/>
            <a:ext cx="2199507" cy="167874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38930E2-E057-8CB8-730C-4813409485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234" y="4338701"/>
            <a:ext cx="2518110" cy="167874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9EE59FD-5F44-1C4F-2E3A-CF5061045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143" y="2034883"/>
            <a:ext cx="2211524" cy="1863718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3EFEE544-DD9C-B221-BADC-F911DA4406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560" y="2034884"/>
            <a:ext cx="2494421" cy="1863718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6BF76AD5-EBD7-CDF6-D14A-AC0208BE2D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483" y="2111819"/>
            <a:ext cx="2722729" cy="1642538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569E588C-2D9D-8ACC-1936-438162B478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980" y="4338700"/>
            <a:ext cx="2614699" cy="16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270442"/>
            <a:ext cx="109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Εργαστήριο Ελαιοκομίας, Αμπελουργίας και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Συστημάτων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Αγροοικολογικής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Παραγωγής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Εικόνα 4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4B05437-DB24-2467-D3CE-F7A55CC93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B1F908-544E-DD63-ED04-844B0980F2B4}"/>
              </a:ext>
            </a:extLst>
          </p:cNvPr>
          <p:cNvSpPr txBox="1"/>
          <p:nvPr/>
        </p:nvSpPr>
        <p:spPr>
          <a:xfrm>
            <a:off x="471722" y="6490379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E5321-6A78-E146-6479-E87CAB361415}"/>
              </a:ext>
            </a:extLst>
          </p:cNvPr>
          <p:cNvSpPr txBox="1"/>
          <p:nvPr/>
        </p:nvSpPr>
        <p:spPr>
          <a:xfrm>
            <a:off x="520577" y="1696050"/>
            <a:ext cx="113559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Εξειδικεύσεις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96803-0E80-4BF0-332D-AC5FDA7A164C}"/>
              </a:ext>
            </a:extLst>
          </p:cNvPr>
          <p:cNvSpPr txBox="1"/>
          <p:nvPr/>
        </p:nvSpPr>
        <p:spPr>
          <a:xfrm>
            <a:off x="520577" y="2873738"/>
            <a:ext cx="55548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Ελαιοκομία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5B7D4-080B-C53A-988D-8BF682D3CCF5}"/>
              </a:ext>
            </a:extLst>
          </p:cNvPr>
          <p:cNvSpPr txBox="1"/>
          <p:nvPr/>
        </p:nvSpPr>
        <p:spPr>
          <a:xfrm>
            <a:off x="520577" y="2360606"/>
            <a:ext cx="55548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Αμπελουργία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A146C-AE3C-7566-BE86-3EF168066810}"/>
              </a:ext>
            </a:extLst>
          </p:cNvPr>
          <p:cNvSpPr txBox="1"/>
          <p:nvPr/>
        </p:nvSpPr>
        <p:spPr>
          <a:xfrm>
            <a:off x="520577" y="3456667"/>
            <a:ext cx="55548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Μεσογειακές Δενδρώδεις Καλλιέργειες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57092-E0DC-E239-4F1A-A03452627951}"/>
              </a:ext>
            </a:extLst>
          </p:cNvPr>
          <p:cNvSpPr txBox="1"/>
          <p:nvPr/>
        </p:nvSpPr>
        <p:spPr>
          <a:xfrm>
            <a:off x="520577" y="3992567"/>
            <a:ext cx="55548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Τροπικές Δενδρώδεις Καλλιέργειες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B94B4-7C0C-1785-21DD-44742DC8F610}"/>
              </a:ext>
            </a:extLst>
          </p:cNvPr>
          <p:cNvSpPr txBox="1"/>
          <p:nvPr/>
        </p:nvSpPr>
        <p:spPr>
          <a:xfrm>
            <a:off x="471722" y="5209355"/>
            <a:ext cx="5554800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err="1"/>
              <a:t>Αγροοικολογία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E9F96-5F2E-D39C-588E-0751742B4A0E}"/>
              </a:ext>
            </a:extLst>
          </p:cNvPr>
          <p:cNvSpPr txBox="1"/>
          <p:nvPr/>
        </p:nvSpPr>
        <p:spPr>
          <a:xfrm>
            <a:off x="6321695" y="3746345"/>
            <a:ext cx="555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Ερευνητική δραστηριότητα</a:t>
            </a:r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BE73B2-AC59-C03B-3229-2AF88AB562FB}"/>
              </a:ext>
            </a:extLst>
          </p:cNvPr>
          <p:cNvSpPr txBox="1"/>
          <p:nvPr/>
        </p:nvSpPr>
        <p:spPr>
          <a:xfrm>
            <a:off x="6321695" y="2461610"/>
            <a:ext cx="5554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b="0" i="0" u="none" strike="noStrike" baseline="0" dirty="0">
                <a:solidFill>
                  <a:srgbClr val="000000"/>
                </a:solidFill>
              </a:rPr>
              <a:t>Εκπαιδευτική δραστηριότητα</a:t>
            </a:r>
          </a:p>
          <a:p>
            <a:endParaRPr lang="el-GR" sz="1600" b="0" i="0" u="none" strike="noStrike" baseline="0" dirty="0">
              <a:solidFill>
                <a:srgbClr val="000000"/>
              </a:solidFill>
            </a:endParaRPr>
          </a:p>
          <a:p>
            <a:endParaRPr lang="el-GR" sz="16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A67A7-308D-870F-4D24-74EE157176A2}"/>
              </a:ext>
            </a:extLst>
          </p:cNvPr>
          <p:cNvSpPr txBox="1"/>
          <p:nvPr/>
        </p:nvSpPr>
        <p:spPr>
          <a:xfrm>
            <a:off x="6321695" y="4974352"/>
            <a:ext cx="5554800" cy="1549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dirty="0"/>
              <a:t>Διάχυση γνώσης σε επαγγελματίες και την κοινωνία</a:t>
            </a:r>
            <a:endParaRPr lang="en-US" sz="1600" dirty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l-GR" sz="1600" dirty="0"/>
              <a:t>σεμινάρια γεωπόνων – αγροτών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l-GR" sz="1600" dirty="0"/>
              <a:t>επιτροπές φορέων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l-GR" sz="1600" dirty="0"/>
          </a:p>
          <a:p>
            <a:pPr marL="0" indent="0" algn="just">
              <a:lnSpc>
                <a:spcPct val="120000"/>
              </a:lnSpc>
              <a:buNone/>
            </a:pPr>
            <a:endParaRPr lang="el-G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56DFF-91A9-19C3-E74E-16A3983B1487}"/>
              </a:ext>
            </a:extLst>
          </p:cNvPr>
          <p:cNvSpPr txBox="1"/>
          <p:nvPr/>
        </p:nvSpPr>
        <p:spPr>
          <a:xfrm>
            <a:off x="520577" y="4509446"/>
            <a:ext cx="55548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Φυλλοβόλα Δένδρα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CDA75-D9CA-91A1-B7E5-B6932023F3F2}"/>
              </a:ext>
            </a:extLst>
          </p:cNvPr>
          <p:cNvSpPr txBox="1"/>
          <p:nvPr/>
        </p:nvSpPr>
        <p:spPr>
          <a:xfrm>
            <a:off x="471722" y="5745255"/>
            <a:ext cx="55548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Βιολογική Γεωργία</a:t>
            </a:r>
          </a:p>
        </p:txBody>
      </p:sp>
    </p:spTree>
    <p:extLst>
      <p:ext uri="{BB962C8B-B14F-4D97-AF65-F5344CB8AC3E}">
        <p14:creationId xmlns:p14="http://schemas.microsoft.com/office/powerpoint/2010/main" val="196217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270442"/>
            <a:ext cx="109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Εργαστήριο Ελαιοκομίας, Αμπελουργίας και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Συστημάτων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Αγροοικολογικής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Παραγωγής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520582" y="1903855"/>
            <a:ext cx="5260783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Επιστημονική υποστήριξη και καινοτόμες δράσεις για βέλτιστη συγκομιδή και ποιότητα του ελαιόλαδου της Περιφέρειας της Κρήτης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Δείκτης ωρίμανσης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Βέλτιστος χρόνος συγκομιδής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20582" y="1370588"/>
            <a:ext cx="1127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Τρέχουσες ερευνητικές δράσεις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C5A9-8AA8-703E-9F1B-EAF6B4B68FAC}"/>
              </a:ext>
            </a:extLst>
          </p:cNvPr>
          <p:cNvSpPr txBox="1"/>
          <p:nvPr/>
        </p:nvSpPr>
        <p:spPr>
          <a:xfrm>
            <a:off x="6217260" y="3814516"/>
            <a:ext cx="558092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“CLIMED-FRUIT - Adaptation to climate change and mitigation for perennial crops in Mediterranean Area’’ </a:t>
            </a:r>
            <a:r>
              <a:rPr lang="en-US" b="1" dirty="0">
                <a:hlinkClick r:id="rId3"/>
              </a:rPr>
              <a:t>https://climed-fruit.eu/</a:t>
            </a:r>
            <a:r>
              <a:rPr lang="el-GR" b="1" dirty="0"/>
              <a:t> </a:t>
            </a:r>
            <a:endParaRPr lang="en-US" b="1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Προσαρμογή δενδρωδών</a:t>
            </a:r>
            <a:r>
              <a:rPr lang="en-US" dirty="0"/>
              <a:t> </a:t>
            </a:r>
            <a:r>
              <a:rPr lang="el-GR" dirty="0"/>
              <a:t>καλλιεργειών </a:t>
            </a:r>
            <a:endParaRPr lang="en-US" dirty="0"/>
          </a:p>
          <a:p>
            <a:r>
              <a:rPr lang="en-US" dirty="0"/>
              <a:t> </a:t>
            </a:r>
            <a:r>
              <a:rPr lang="en-US" sz="1600" dirty="0"/>
              <a:t> </a:t>
            </a:r>
            <a:r>
              <a:rPr lang="en-US" sz="1400" dirty="0"/>
              <a:t> </a:t>
            </a:r>
            <a:r>
              <a:rPr lang="en-US" sz="1600" dirty="0"/>
              <a:t> </a:t>
            </a:r>
            <a:r>
              <a:rPr lang="el-GR" dirty="0"/>
              <a:t>στην κλιματική αλλαγή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Καλλιεργητικές πρακτικές προσαρμογής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190B-33F3-6EBB-6486-238C90027D9F}"/>
              </a:ext>
            </a:extLst>
          </p:cNvPr>
          <p:cNvSpPr txBox="1"/>
          <p:nvPr/>
        </p:nvSpPr>
        <p:spPr>
          <a:xfrm>
            <a:off x="6217260" y="1760097"/>
            <a:ext cx="5580921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“ LIFE IGIC - Improvement of green infrastructure (GI) in agroecosystems: reconnecting natural areas by countering habitat fragmentation’’ </a:t>
            </a:r>
            <a:r>
              <a:rPr lang="en-US" b="1" dirty="0">
                <a:hlinkClick r:id="rId4"/>
              </a:rPr>
              <a:t>www.lifeigic.eu</a:t>
            </a:r>
            <a:r>
              <a:rPr lang="el-GR" b="1" dirty="0"/>
              <a:t> </a:t>
            </a:r>
            <a:endParaRPr lang="en-US" b="1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dirty="0"/>
              <a:t>Πράσινες υποδομές &amp; βιοποικιλότητα ελαιώνων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dirty="0" err="1"/>
              <a:t>Ελαιοτουρισμός</a:t>
            </a:r>
            <a:r>
              <a:rPr lang="el-GR" dirty="0"/>
              <a:t> - </a:t>
            </a:r>
            <a:r>
              <a:rPr lang="el-GR" dirty="0" err="1"/>
              <a:t>αγροτουρισμός</a:t>
            </a:r>
            <a:endParaRPr lang="el-GR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l-GR" dirty="0"/>
              <a:t>Πρότυπο πράσινων υποδομών</a:t>
            </a:r>
            <a:endParaRPr lang="en-US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https://www.youtube.com/watch?v=IvGDESfrsmI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FD2D-033E-ACD3-447D-A6293E0FAF4B}"/>
              </a:ext>
            </a:extLst>
          </p:cNvPr>
          <p:cNvSpPr txBox="1"/>
          <p:nvPr/>
        </p:nvSpPr>
        <p:spPr>
          <a:xfrm>
            <a:off x="520582" y="3459350"/>
            <a:ext cx="5260781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“SOIL O-LIVE - The soil biodiversity and functionality of Mediterranean olive groves: a holistic analysis of the influence of land management on olive oil quality and safety” </a:t>
            </a:r>
            <a:r>
              <a:rPr lang="en-US" b="1" dirty="0">
                <a:hlinkClick r:id="rId6"/>
              </a:rPr>
              <a:t>https://soilolive.eu/</a:t>
            </a:r>
            <a:r>
              <a:rPr lang="el-GR" b="1" dirty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Βιοποικιλότητα ελαιώνων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l-GR" dirty="0"/>
              <a:t>Καλλιεργητικές πρακτικές </a:t>
            </a:r>
            <a:r>
              <a:rPr lang="en-US" dirty="0"/>
              <a:t>-</a:t>
            </a:r>
            <a:r>
              <a:rPr lang="el-GR" dirty="0"/>
              <a:t> διαχείριση ελαιώνα - ποιότητα και ασφάλεια ελαιολάδου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520582" y="5674836"/>
            <a:ext cx="11277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“</a:t>
            </a:r>
            <a:r>
              <a:rPr lang="el-GR" b="1" dirty="0"/>
              <a:t>Διεύρυνση της περιόδου παραγωγής και διάθεσης επιτραπέζιων σταφυλιών με υπό κάλυψη υδροπονική καλλιέργεια αμπέλου, στις συνθήκες της Κρήτης</a:t>
            </a:r>
            <a:r>
              <a:rPr lang="en-US" dirty="0"/>
              <a:t>”</a:t>
            </a:r>
            <a:r>
              <a:rPr lang="el-GR" dirty="0"/>
              <a:t>. Δράση 1.b.2 «Συμπράξεις επιχειρήσεων με Οργανισμούς Έρευνας και Διάδοσης Γνώσεων, σε τομείς της RIS3Crete» του Επιχειρησιακού Προγράμματος «Κρήτη 2014-2020». </a:t>
            </a:r>
            <a:endParaRPr lang="en-US" dirty="0"/>
          </a:p>
          <a:p>
            <a:pPr algn="just"/>
            <a:r>
              <a:rPr lang="en-US" b="1" dirty="0">
                <a:hlinkClick r:id="rId7"/>
              </a:rPr>
              <a:t>https://hygrograpes.gr</a:t>
            </a:r>
            <a:r>
              <a:rPr lang="en-US" b="1" dirty="0"/>
              <a:t> </a:t>
            </a:r>
            <a:endParaRPr lang="el-GR" b="1" dirty="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D5056D75-4C95-9D96-C6B1-F12D68822D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039" y="2653139"/>
            <a:ext cx="982537" cy="73690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BCB4A7A-BDEC-838C-0676-C522399706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87" y="3005275"/>
            <a:ext cx="2070874" cy="38609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8BF1354-F79A-0760-023E-A0801B01DF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775" y="4409588"/>
            <a:ext cx="699801" cy="46673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1439E89-9118-58E6-DD81-006A2CA9ED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892" y="4415051"/>
            <a:ext cx="763691" cy="45821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CCA567C-60D2-B6F6-DC1B-FFF8CFEA6FC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65" y="5037161"/>
            <a:ext cx="601619" cy="401249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ABED212-7CE7-8E08-D34A-A7D43373455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786" y="4553417"/>
            <a:ext cx="1241976" cy="391656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4B05437-DB24-2467-D3CE-F7A55CC9389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6BA0E8E-8CB1-3A1B-2735-BD8DFC57ECD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24" y="6068150"/>
            <a:ext cx="1040589" cy="7804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369A7D5-839B-6F44-29A9-8B3470233C4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835" y="6477944"/>
            <a:ext cx="768130" cy="3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00FEB9-7F71-49B5-8774-EBE7BABF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365125"/>
            <a:ext cx="12123420" cy="1227455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Τομέας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Οπωροκηπευτικών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&amp; Αρχιτεκτονικής Τοπίου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B29721-EFE7-4715-8D81-F25A6CEC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22" y="1690688"/>
            <a:ext cx="8947578" cy="4883132"/>
          </a:xfrm>
        </p:spPr>
        <p:txBody>
          <a:bodyPr>
            <a:normAutofit fontScale="85000" lnSpcReduction="20000"/>
          </a:bodyPr>
          <a:lstStyle/>
          <a:p>
            <a:r>
              <a:rPr lang="el-GR" dirty="0">
                <a:latin typeface="+mn-lt"/>
              </a:rPr>
              <a:t>Αποστολή του Τομέα είναι:</a:t>
            </a:r>
          </a:p>
          <a:p>
            <a:pPr lvl="1"/>
            <a:r>
              <a:rPr lang="el-GR" dirty="0">
                <a:latin typeface="+mn-lt"/>
              </a:rPr>
              <a:t>η παροχή άρτιας επιστημονικής γνώσης στους φοιτητές, μέσω της διδασκαλίας για </a:t>
            </a:r>
          </a:p>
          <a:p>
            <a:pPr lvl="2"/>
            <a:r>
              <a:rPr lang="el-GR" dirty="0">
                <a:latin typeface="+mn-lt"/>
              </a:rPr>
              <a:t>την ποιοτική και ποσοτική βελτίωση της φυτικής παραγωγής με </a:t>
            </a:r>
            <a:r>
              <a:rPr lang="el-GR" dirty="0" err="1">
                <a:latin typeface="+mn-lt"/>
              </a:rPr>
              <a:t>φιλοπεριβαλλοντικές</a:t>
            </a:r>
            <a:r>
              <a:rPr lang="el-GR" dirty="0">
                <a:latin typeface="+mn-lt"/>
              </a:rPr>
              <a:t> μεθόδους</a:t>
            </a:r>
            <a:r>
              <a:rPr lang="el-GR" dirty="0"/>
              <a:t>,</a:t>
            </a:r>
            <a:endParaRPr lang="el-GR" dirty="0">
              <a:latin typeface="+mn-lt"/>
            </a:endParaRPr>
          </a:p>
          <a:p>
            <a:pPr lvl="2"/>
            <a:r>
              <a:rPr lang="el-GR" dirty="0">
                <a:latin typeface="+mn-lt"/>
              </a:rPr>
              <a:t>και την αρχιτεκτονικής τοπίου.</a:t>
            </a:r>
          </a:p>
          <a:p>
            <a:pPr lvl="1"/>
            <a:r>
              <a:rPr lang="el-GR" dirty="0">
                <a:latin typeface="+mn-lt"/>
              </a:rPr>
              <a:t>η διεξαγωγή βασικής και εφαρμοσμένης έρευνας για την παραγωγή νέας γνώσης.</a:t>
            </a:r>
          </a:p>
          <a:p>
            <a:pPr lvl="1"/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Τα μέλη του Τομέα </a:t>
            </a:r>
          </a:p>
          <a:p>
            <a:pPr lvl="1"/>
            <a:r>
              <a:rPr lang="el-GR" dirty="0">
                <a:latin typeface="+mn-lt"/>
              </a:rPr>
              <a:t>διδάσκουν </a:t>
            </a:r>
          </a:p>
          <a:p>
            <a:pPr lvl="2"/>
            <a:r>
              <a:rPr lang="el-GR" dirty="0">
                <a:latin typeface="+mn-lt"/>
              </a:rPr>
              <a:t>μαθήματα Γεωπονικής υποδομής του Τμήματος, </a:t>
            </a:r>
          </a:p>
          <a:p>
            <a:pPr lvl="2"/>
            <a:r>
              <a:rPr lang="el-GR" dirty="0">
                <a:latin typeface="+mn-lt"/>
              </a:rPr>
              <a:t>καθώς και μαθήματα της Κατεύθυνσης </a:t>
            </a:r>
            <a:r>
              <a:rPr lang="el-GR" dirty="0" err="1">
                <a:latin typeface="+mn-lt"/>
              </a:rPr>
              <a:t>Οπωροκηπευτικών</a:t>
            </a:r>
            <a:r>
              <a:rPr lang="el-GR" dirty="0">
                <a:latin typeface="+mn-lt"/>
              </a:rPr>
              <a:t> &amp; Αρχιτεκτονικής Τοπίου.</a:t>
            </a:r>
          </a:p>
          <a:p>
            <a:pPr lvl="1"/>
            <a:r>
              <a:rPr lang="el-GR" dirty="0"/>
              <a:t>επιβλέπουν τους φοιτητές </a:t>
            </a:r>
            <a:endParaRPr lang="el-GR" dirty="0">
              <a:latin typeface="+mn-lt"/>
            </a:endParaRPr>
          </a:p>
          <a:p>
            <a:pPr lvl="2"/>
            <a:r>
              <a:rPr lang="el-GR" dirty="0">
                <a:latin typeface="+mn-lt"/>
              </a:rPr>
              <a:t>στις πτυχιακές και μεταπτυχιακές τους εργασίες</a:t>
            </a:r>
          </a:p>
          <a:p>
            <a:pPr lvl="2"/>
            <a:r>
              <a:rPr lang="el-GR" dirty="0">
                <a:latin typeface="+mn-lt"/>
              </a:rPr>
              <a:t>στις διδακτορικές διατριβές τους</a:t>
            </a:r>
          </a:p>
          <a:p>
            <a:pPr lvl="2"/>
            <a:r>
              <a:rPr lang="el-GR" dirty="0">
                <a:latin typeface="+mn-lt"/>
              </a:rPr>
              <a:t>κατά την πρακτική τους άσκηση στα Εργαστήρια.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833E8AB-1E2A-41E2-A9EC-6F5C6C47BC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E2C92EC9-57C6-481D-AC04-2E628069C5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6523A1C-7426-42E6-AB9E-6198280820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15450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7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4D3B0C-40AD-877A-C47B-FA4EBAFAC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703263"/>
            <a:ext cx="2427288" cy="12509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9CC0546-30E5-3145-D48D-89B78781A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8200" y="2025650"/>
            <a:ext cx="2427288" cy="263683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3CE5FC9-FD6B-1D05-21B5-9ABF867610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925" y="703263"/>
            <a:ext cx="2425700" cy="144938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978A21-1C51-2A06-78B7-FB47610906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3" y="703263"/>
            <a:ext cx="2652713" cy="144938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2A535A-0981-1346-DE0F-5ADD499C2D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8213" y="703263"/>
            <a:ext cx="2794000" cy="1449388"/>
          </a:xfrm>
          <a:prstGeom prst="rect">
            <a:avLst/>
          </a:prstGeom>
        </p:spPr>
      </p:pic>
      <p:pic>
        <p:nvPicPr>
          <p:cNvPr id="8" name="Εικόνα 7" descr="Εικόνα που περιέχει εσωτερικό, άτομο, δάπεδο, κουζίνα&#10;&#10;Περιγραφή που δημιουργήθηκε αυτόματα">
            <a:extLst>
              <a:ext uri="{FF2B5EF4-FFF2-40B4-BE49-F238E27FC236}">
                <a16:creationId xmlns:a16="http://schemas.microsoft.com/office/drawing/2014/main" id="{0F7C049B-26AE-350B-4192-4F404F8EE6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5" y="2224088"/>
            <a:ext cx="3273425" cy="243998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A881706-B95B-2F91-1A74-3DFBA4C5BD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683375" y="2224088"/>
            <a:ext cx="4670425" cy="243998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F977427-1CCA-DB93-D868-D83825B1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4" y="5566346"/>
            <a:ext cx="7981986" cy="1096331"/>
          </a:xfrm>
        </p:spPr>
        <p:txBody>
          <a:bodyPr>
            <a:normAutofit/>
          </a:bodyPr>
          <a:lstStyle/>
          <a:p>
            <a:r>
              <a:rPr lang="el-GR" dirty="0"/>
              <a:t>Ελαιοκομία</a:t>
            </a:r>
            <a:r>
              <a:rPr lang="en-US" dirty="0"/>
              <a:t> </a:t>
            </a:r>
            <a:r>
              <a:rPr lang="el-GR" sz="1100" i="1" dirty="0"/>
              <a:t>Εργαστήριο Ελαιοκομίας, Αμπελουργίας και Συστημάτων </a:t>
            </a:r>
            <a:r>
              <a:rPr lang="el-GR" sz="1100" i="1" dirty="0" err="1"/>
              <a:t>Αγροοικολογικής</a:t>
            </a:r>
            <a:r>
              <a:rPr lang="el-GR" sz="1100" i="1" dirty="0"/>
              <a:t> Παραγωγής</a:t>
            </a:r>
            <a:br>
              <a:rPr lang="el-GR" sz="1000" i="1" dirty="0"/>
            </a:br>
            <a:endParaRPr lang="el-GR" sz="1000" i="1" dirty="0"/>
          </a:p>
        </p:txBody>
      </p:sp>
      <p:pic>
        <p:nvPicPr>
          <p:cNvPr id="11" name="Εικόνα 10" descr="Εικόνα που περιέχει κείμενο, εσωτερικός χώρος, τοίχος, μικροσκόπιο&#10;&#10;Περιγραφή που δημιουργήθηκε αυτόματα">
            <a:extLst>
              <a:ext uri="{FF2B5EF4-FFF2-40B4-BE49-F238E27FC236}">
                <a16:creationId xmlns:a16="http://schemas.microsoft.com/office/drawing/2014/main" id="{AC27B3E6-71EF-D8CA-A02F-D606C0D7E3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3"/>
          <a:stretch/>
        </p:blipFill>
        <p:spPr>
          <a:xfrm>
            <a:off x="8486776" y="5368837"/>
            <a:ext cx="3086100" cy="1489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CD2793-76F2-8101-4C77-D58DB9A7171F}"/>
              </a:ext>
            </a:extLst>
          </p:cNvPr>
          <p:cNvSpPr txBox="1"/>
          <p:nvPr/>
        </p:nvSpPr>
        <p:spPr>
          <a:xfrm>
            <a:off x="590872" y="6454208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0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2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C5A181-E905-4B83-AFEF-B225FF30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37" y="453918"/>
            <a:ext cx="2144220" cy="1868815"/>
          </a:xfrm>
          <a:prstGeom prst="rect">
            <a:avLst/>
          </a:prstGeom>
          <a:solidFill>
            <a:srgbClr val="526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D2C048C-E1A9-3E66-1026-78165B337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2759441" y="453918"/>
            <a:ext cx="2128525" cy="186881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CF17A6-41E1-B6EF-8C98-15A9E6A83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34" y="2482591"/>
            <a:ext cx="4425623" cy="391820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246FDE-8391-2BB7-BA04-2406666B87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582" y="455276"/>
            <a:ext cx="2128524" cy="39182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34A21A-3D5D-4DFA-99F4-16A031986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1624" y="453918"/>
            <a:ext cx="4413176" cy="3918209"/>
          </a:xfrm>
          <a:prstGeom prst="rect">
            <a:avLst/>
          </a:prstGeom>
          <a:solidFill>
            <a:srgbClr val="526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F7FFC1-99D3-2F9F-0C43-4013B3FF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164" y="717176"/>
            <a:ext cx="3890683" cy="2079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Αμ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πελουργία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l-GR" sz="1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Εργαστήριο Ελαιοκομίας, Αμπελουργίας και Συστημάτων </a:t>
            </a:r>
            <a:r>
              <a:rPr lang="el-GR" sz="16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Αγροοικολογικής</a:t>
            </a:r>
            <a:r>
              <a:rPr lang="el-GR" sz="1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Παραγωγής</a:t>
            </a:r>
            <a:endParaRPr lang="en-US" sz="16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CA7EE-A5CB-4305-88A0-F94C85A7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580" y="4533661"/>
            <a:ext cx="2108279" cy="1867139"/>
          </a:xfrm>
          <a:prstGeom prst="rect">
            <a:avLst/>
          </a:prstGeom>
          <a:solidFill>
            <a:srgbClr val="52693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92A684-164E-4AF0-A3B7-8EF668B473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18437" y="4535267"/>
            <a:ext cx="2136433" cy="186553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F05B3D2-6787-125E-C999-D7083C93C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9609169" y="4535267"/>
            <a:ext cx="2125631" cy="1865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5D7FDB-60E7-FA93-D68F-8162B1B8041D}"/>
              </a:ext>
            </a:extLst>
          </p:cNvPr>
          <p:cNvSpPr txBox="1"/>
          <p:nvPr/>
        </p:nvSpPr>
        <p:spPr>
          <a:xfrm>
            <a:off x="590872" y="6454208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0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544C2B-F4F3-DDC7-A613-3FF72FFC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82" y="2102870"/>
            <a:ext cx="11277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Περιβαλλοντική διάσταση ελαιοπαραγωγής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l-GR" sz="1700" dirty="0">
                <a:solidFill>
                  <a:srgbClr val="002060"/>
                </a:solidFill>
              </a:rPr>
              <a:t>αμπελοκαλλιέργειας και περιβαλλοντική ποιότητα ελαιοκομικών και </a:t>
            </a:r>
            <a:r>
              <a:rPr lang="el-GR" sz="1700" dirty="0" err="1">
                <a:solidFill>
                  <a:srgbClr val="002060"/>
                </a:solidFill>
              </a:rPr>
              <a:t>αμπελοοινικών</a:t>
            </a:r>
            <a:r>
              <a:rPr lang="el-GR" sz="1700" dirty="0">
                <a:solidFill>
                  <a:srgbClr val="002060"/>
                </a:solidFill>
              </a:rPr>
              <a:t> προϊόντων.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Μελέτες διαχείρισης </a:t>
            </a:r>
            <a:r>
              <a:rPr lang="el-GR" sz="1700" dirty="0" err="1">
                <a:solidFill>
                  <a:srgbClr val="002060"/>
                </a:solidFill>
              </a:rPr>
              <a:t>αγροοικοσυστημάτων</a:t>
            </a:r>
            <a:r>
              <a:rPr lang="el-GR" sz="1700" dirty="0">
                <a:solidFill>
                  <a:srgbClr val="002060"/>
                </a:solidFill>
              </a:rPr>
              <a:t>, συμπεριλαμβανομένης της καταγραφής και διατήρησης της </a:t>
            </a:r>
            <a:r>
              <a:rPr lang="el-GR" sz="1700" dirty="0" err="1">
                <a:solidFill>
                  <a:srgbClr val="002060"/>
                </a:solidFill>
              </a:rPr>
              <a:t>χλωριδικής</a:t>
            </a:r>
            <a:r>
              <a:rPr lang="el-GR" sz="1700" dirty="0">
                <a:solidFill>
                  <a:srgbClr val="002060"/>
                </a:solidFill>
              </a:rPr>
              <a:t> &amp; </a:t>
            </a:r>
            <a:r>
              <a:rPr lang="el-GR" sz="1700" dirty="0" err="1">
                <a:solidFill>
                  <a:srgbClr val="002060"/>
                </a:solidFill>
              </a:rPr>
              <a:t>πανιδικής</a:t>
            </a:r>
            <a:r>
              <a:rPr lang="el-GR" sz="1700" dirty="0">
                <a:solidFill>
                  <a:srgbClr val="002060"/>
                </a:solidFill>
              </a:rPr>
              <a:t> βιοποικιλότητάς τους.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Εκτίμηση βιοενέργειας, περιβαλλοντικών επιπτώσεων έργων / δραστηριοτήτων σε </a:t>
            </a:r>
            <a:r>
              <a:rPr lang="el-GR" sz="1700" dirty="0" err="1">
                <a:solidFill>
                  <a:srgbClr val="002060"/>
                </a:solidFill>
              </a:rPr>
              <a:t>αγροικοσυστήματα</a:t>
            </a:r>
            <a:r>
              <a:rPr lang="el-GR" sz="1700" dirty="0">
                <a:solidFill>
                  <a:srgbClr val="002060"/>
                </a:solidFill>
              </a:rPr>
              <a:t> και λειτουργιών και υπηρεσιών  του αγροτικού τοπίου.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Βιολογική και ολοκληρωμένη παραγωγή σε σχέση με τη περιοχή παραγωγής (γεωγραφική ένδειξη).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Βελτιστοποίηση χρήσης εισροών και καλλιεργητικών πρακτικών ελαιώνων - αμπελώνων.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Βελτιστοποίηση του χρόνου συγκομιδής.</a:t>
            </a:r>
          </a:p>
          <a:p>
            <a:pPr marL="266700" indent="-2667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02060"/>
                </a:solidFill>
              </a:rPr>
              <a:t>Εκπαίδευση παραγωγών ελαίας και αμπέλου, </a:t>
            </a:r>
            <a:r>
              <a:rPr lang="el-GR" sz="1700" dirty="0" err="1">
                <a:solidFill>
                  <a:srgbClr val="002060"/>
                </a:solidFill>
              </a:rPr>
              <a:t>ελαιοτριβέων</a:t>
            </a:r>
            <a:r>
              <a:rPr lang="el-GR" sz="1700" dirty="0">
                <a:solidFill>
                  <a:srgbClr val="002060"/>
                </a:solidFill>
              </a:rPr>
              <a:t> και οινοπαραγωγών σε θέματα καλλιέργειας, εισροών, ορθών καλλιεργητικών πρακτικών και καλλιεργητικών πρακτικών  προσαρμογής σε ακραία καιρικά φαινόμενα.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CD87A-66F1-F9B1-4481-02621F43BE31}"/>
              </a:ext>
            </a:extLst>
          </p:cNvPr>
          <p:cNvSpPr txBox="1"/>
          <p:nvPr/>
        </p:nvSpPr>
        <p:spPr>
          <a:xfrm>
            <a:off x="520582" y="270442"/>
            <a:ext cx="109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Εργαστήριο Ελαιοκομίας, Αμπελουργίας και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Συστημάτων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Αγροοικολογικής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Παραγωγής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Εικόνα 8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B3B5576-D08F-8965-4964-764D144AF9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D2F3AC-86CA-6B13-2F18-E0F10DCB54F0}"/>
              </a:ext>
            </a:extLst>
          </p:cNvPr>
          <p:cNvSpPr txBox="1"/>
          <p:nvPr/>
        </p:nvSpPr>
        <p:spPr>
          <a:xfrm>
            <a:off x="520582" y="1368198"/>
            <a:ext cx="1127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Υποστήριξη Πρωτογενούς Τομέα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i="1" dirty="0">
                <a:solidFill>
                  <a:srgbClr val="002060"/>
                </a:solidFill>
              </a:rPr>
              <a:t>Ελαιοκομία - Αμπελουργία - Βιολογική Γεωργία - Βιοποικιλότητα </a:t>
            </a:r>
            <a:r>
              <a:rPr lang="el-GR" i="1" dirty="0" err="1">
                <a:solidFill>
                  <a:srgbClr val="002060"/>
                </a:solidFill>
              </a:rPr>
              <a:t>Αγροοικοσυστημάτων</a:t>
            </a:r>
            <a:r>
              <a:rPr lang="el-GR" i="1" dirty="0">
                <a:solidFill>
                  <a:srgbClr val="002060"/>
                </a:solidFill>
              </a:rPr>
              <a:t> - Πράσινες Υποδομές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9E763-1BA7-58F2-9D69-25F6605B2117}"/>
              </a:ext>
            </a:extLst>
          </p:cNvPr>
          <p:cNvSpPr txBox="1"/>
          <p:nvPr/>
        </p:nvSpPr>
        <p:spPr>
          <a:xfrm>
            <a:off x="590872" y="6454208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6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270442"/>
            <a:ext cx="109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Εργαστήριο Ελαιοκομίας, Αμπελουργίας και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Συστημάτων </a:t>
            </a:r>
            <a:r>
              <a:rPr lang="el-GR" sz="28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Αγροοικολογικής</a:t>
            </a:r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Παραγωγής </a:t>
            </a:r>
            <a:b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520582" y="1900758"/>
            <a:ext cx="7968342" cy="4768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Ελαιοκομία - Αμπελουργία Ακριβείας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Εφαρμογή νέων τεχνολογιών στην ελαιοκομία - αμπελουργία 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Διαχείριση εδάφους και νερού άρδευσης ελαιώνων - αμπελώνων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Βελτίωση ποιότητας οίνων και </a:t>
            </a:r>
            <a:r>
              <a:rPr lang="el-GR" dirty="0" err="1">
                <a:solidFill>
                  <a:srgbClr val="002060"/>
                </a:solidFill>
              </a:rPr>
              <a:t>ελαιολάδου</a:t>
            </a:r>
            <a:endParaRPr lang="el-GR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Επίδραση της κλιματικής αλλαγής στην ελαιοκομία και στην αμπελοκαλλιέργεια 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Τεχνικές </a:t>
            </a:r>
            <a:r>
              <a:rPr lang="el-GR" dirty="0" err="1">
                <a:solidFill>
                  <a:srgbClr val="002060"/>
                </a:solidFill>
              </a:rPr>
              <a:t>πρωίμισης</a:t>
            </a:r>
            <a:r>
              <a:rPr lang="el-GR" dirty="0">
                <a:solidFill>
                  <a:srgbClr val="002060"/>
                </a:solidFill>
              </a:rPr>
              <a:t> και </a:t>
            </a:r>
            <a:r>
              <a:rPr lang="el-GR" dirty="0" err="1">
                <a:solidFill>
                  <a:srgbClr val="002060"/>
                </a:solidFill>
              </a:rPr>
              <a:t>οψίμισης</a:t>
            </a:r>
            <a:r>
              <a:rPr lang="el-GR" dirty="0">
                <a:solidFill>
                  <a:srgbClr val="002060"/>
                </a:solidFill>
              </a:rPr>
              <a:t> επιτραπέζιων σταφυλιών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Υδροπονική καλλιέργεια αμπέλου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Τεχνικές </a:t>
            </a:r>
            <a:r>
              <a:rPr lang="el-GR" dirty="0" err="1">
                <a:solidFill>
                  <a:srgbClr val="002060"/>
                </a:solidFill>
              </a:rPr>
              <a:t>σταφιδοποίησης</a:t>
            </a:r>
            <a:r>
              <a:rPr lang="el-GR" dirty="0">
                <a:solidFill>
                  <a:srgbClr val="002060"/>
                </a:solidFill>
              </a:rPr>
              <a:t> - Ποιοτική αναβάθμιση της σταφίδας 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Μελέτη νέων επιτραπέζιων ποικιλιών</a:t>
            </a:r>
          </a:p>
          <a:p>
            <a:pPr marL="285750" indent="-285750">
              <a:lnSpc>
                <a:spcPct val="155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Μελέτη και αξιολόγηση γηγενών και «ξεχασμένων» ποικιλιών αμπέλου, ελαίας, οπωροφόρων δένδρων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20581" y="1301082"/>
            <a:ext cx="117486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Υποστήριξη Πρωτογενούς Τομέα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l-GR" i="1" dirty="0">
                <a:solidFill>
                  <a:srgbClr val="002060"/>
                </a:solidFill>
              </a:rPr>
              <a:t>Ελαιοκομία - Αμπελουργία - Βιολογική Γεωργία - Βιοποικιλότητα </a:t>
            </a:r>
            <a:r>
              <a:rPr lang="el-GR" i="1" dirty="0" err="1">
                <a:solidFill>
                  <a:srgbClr val="002060"/>
                </a:solidFill>
              </a:rPr>
              <a:t>Αγροοικοσυστημάτων</a:t>
            </a:r>
            <a:r>
              <a:rPr lang="el-GR" i="1" dirty="0">
                <a:solidFill>
                  <a:srgbClr val="002060"/>
                </a:solidFill>
              </a:rPr>
              <a:t> - Πράσινες Υποδομές</a:t>
            </a:r>
            <a:r>
              <a:rPr lang="el-GR" b="1" dirty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Εικόνα 4" descr="Εικόνα που περιέχει κείμενο, γραμματοσειρά, γραφικά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47271AD-5BDA-A504-0D35-8BBABBCD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175" y="75940"/>
            <a:ext cx="2071007" cy="1223882"/>
          </a:xfrm>
          <a:prstGeom prst="rect">
            <a:avLst/>
          </a:prstGeom>
        </p:spPr>
      </p:pic>
      <p:pic>
        <p:nvPicPr>
          <p:cNvPr id="8" name="Εικόνα 7" descr="Εικόνα που περιέχει εξωτερικός χώρος/ύπαιθρος, Αεροφωτογραφία, Πανοραμική άποψη, εναέ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6E5211E-B26E-8CBC-FE74-1A652A3161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2743" y="3941336"/>
            <a:ext cx="3267940" cy="1817200"/>
          </a:xfrm>
          <a:prstGeom prst="rect">
            <a:avLst/>
          </a:prstGeom>
          <a:ln>
            <a:noFill/>
          </a:ln>
        </p:spPr>
      </p:pic>
      <p:pic>
        <p:nvPicPr>
          <p:cNvPr id="17" name="Εικόνα 16" descr="Εικόνα που περιέχει εξωτερικός χώρος/ύπαιθρος, αμπέλι, αμπελόφυλλα,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EAE47B8D-A3EC-4269-6FC2-CFED040A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535" y="2227195"/>
            <a:ext cx="1641476" cy="1231107"/>
          </a:xfrm>
          <a:prstGeom prst="rect">
            <a:avLst/>
          </a:prstGeom>
          <a:ln>
            <a:noFill/>
          </a:ln>
        </p:spPr>
      </p:pic>
      <p:pic>
        <p:nvPicPr>
          <p:cNvPr id="21" name="Εικόνα 20" descr="Εικόνα που περιέχει εξωτερικός χώρος/ύπαιθρος, αμπέλι, δέντρο, φύ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69F3D4D8-06CE-878F-C0B5-DC597DFA8A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5622" y="2207101"/>
            <a:ext cx="1695061" cy="1271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8D7B2A-22C5-FD37-A6AC-446CFBBBD532}"/>
              </a:ext>
            </a:extLst>
          </p:cNvPr>
          <p:cNvSpPr txBox="1"/>
          <p:nvPr/>
        </p:nvSpPr>
        <p:spPr>
          <a:xfrm>
            <a:off x="7768405" y="6132054"/>
            <a:ext cx="450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</a:rPr>
              <a:t>Πειραματικοί – Εκπαιδευτικοί Αμπελώνες (≈30 στρέμματα)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8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9D81F-4A2E-1BF8-4140-1E77C0A6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07"/>
            <a:ext cx="10515600" cy="1325563"/>
          </a:xfrm>
        </p:spPr>
        <p:txBody>
          <a:bodyPr/>
          <a:lstStyle/>
          <a:p>
            <a:r>
              <a:rPr lang="el-GR" dirty="0"/>
              <a:t>Ελαιοκομία – Αμπελουργία ακριβείας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9C339C-FBC5-2B96-0E7F-4ACBEA26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28" y="1607127"/>
            <a:ext cx="6802462" cy="503700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Ψηφιακό εργαλείο αξιολόγησης βιοποικιλότητας - πράσινων υποδομών ελαιώνων: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https://lovaps.hmu.gr/apps/green-report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  <a:p>
            <a:r>
              <a:rPr lang="el-GR" dirty="0"/>
              <a:t>Ψηφιακό εργαλείο λήψης αποφάσεων βέλτιστου χρόνου συγκομιδής ελαιόκαρπου: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https://lovaps.hmu.gr/apps/olives-harvest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Χρήση </a:t>
            </a:r>
            <a:r>
              <a:rPr lang="el-GR" dirty="0" err="1"/>
              <a:t>αγρομετεωρολογικών</a:t>
            </a:r>
            <a:r>
              <a:rPr lang="el-GR" dirty="0"/>
              <a:t> δεδομένων σε εργαλεία λήψης αποφάσεων: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n-GB" dirty="0">
                <a:hlinkClick r:id="rId4"/>
              </a:rPr>
              <a:t>https://penteli.meteo.gr/stations/heraclion-HMU/</a:t>
            </a:r>
            <a:r>
              <a:rPr lang="en-GB" dirty="0"/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 descr="Εικόνα που περιέχει εξωτερικός χώρος/ύπαιθρος, ουρανός, δέντρο, οικόπεδο&#10;&#10;Περιγραφή που δημιουργήθηκε αυτόματα">
            <a:extLst>
              <a:ext uri="{FF2B5EF4-FFF2-40B4-BE49-F238E27FC236}">
                <a16:creationId xmlns:a16="http://schemas.microsoft.com/office/drawing/2014/main" id="{79F03D10-4C6E-6CA9-7753-13B141DDA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774" y="4918254"/>
            <a:ext cx="2945698" cy="132556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1171478-7D1D-F880-212D-0AA47A893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859" y="4918255"/>
            <a:ext cx="1711295" cy="1325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97F50BA-FAF3-DEFC-AC4C-3E3633D8DB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406" y="1276963"/>
            <a:ext cx="2796136" cy="157015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D56DB47-7A07-3B0A-2E4C-861083B25A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690" y="3152623"/>
            <a:ext cx="2407669" cy="157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FF7C3-7ACF-C086-1F40-0A42AEAD6D0A}"/>
              </a:ext>
            </a:extLst>
          </p:cNvPr>
          <p:cNvSpPr txBox="1"/>
          <p:nvPr/>
        </p:nvSpPr>
        <p:spPr>
          <a:xfrm>
            <a:off x="590872" y="6454208"/>
            <a:ext cx="1120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9"/>
              </a:rPr>
              <a:t>https://lovaps.hmu.gr</a:t>
            </a:r>
            <a:endParaRPr lang="el-G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0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for a university&#10;&#10;Description automatically generated">
            <a:extLst>
              <a:ext uri="{FF2B5EF4-FFF2-40B4-BE49-F238E27FC236}">
                <a16:creationId xmlns:a16="http://schemas.microsoft.com/office/drawing/2014/main" id="{73844BF5-6FED-0366-CB99-C78E6C348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41" y="318005"/>
            <a:ext cx="1867785" cy="1320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2033460" y="318005"/>
            <a:ext cx="4795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70C0"/>
                </a:solidFill>
                <a:effectLst/>
                <a:latin typeface="Calibri,Helvetica,sans-serif,EmojiFont,Apple Color Emoji,Segoe UI Emoji,NotoColorEmoji,Segoe UI Symbol,Android Emoji,EmojiSymbols"/>
              </a:rPr>
              <a:t>Εργαστήριο Ποιότητας και Ασφάλειας Αγροτικών Προϊόντων, Τοπίου και Περιβάλλοντος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Διευθυντής: Δρ. Π.Α. Νεκτάριος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520581" y="3671197"/>
            <a:ext cx="555480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Ανθοκομία, Αρχιτεκτονική Τοπίου και Αστικό </a:t>
            </a:r>
            <a:r>
              <a:rPr lang="el-GR" sz="1600" dirty="0" err="1"/>
              <a:t>Πράσνο</a:t>
            </a:r>
            <a:endParaRPr lang="el-G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42925" y="3172205"/>
            <a:ext cx="730562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Εξειδικεύσεις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C5A9-8AA8-703E-9F1B-EAF6B4B68FAC}"/>
              </a:ext>
            </a:extLst>
          </p:cNvPr>
          <p:cNvSpPr txBox="1"/>
          <p:nvPr/>
        </p:nvSpPr>
        <p:spPr>
          <a:xfrm>
            <a:off x="520578" y="4341683"/>
            <a:ext cx="55548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Ασφάλεια και Ποιότητα Τροφίμων - Μελισσοκομία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CCD14-9F5F-49F3-A8FD-93435AE3707C}"/>
              </a:ext>
            </a:extLst>
          </p:cNvPr>
          <p:cNvSpPr txBox="1"/>
          <p:nvPr/>
        </p:nvSpPr>
        <p:spPr>
          <a:xfrm>
            <a:off x="520578" y="4986042"/>
            <a:ext cx="55548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Γεωργία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190B-33F3-6EBB-6486-238C90027D9F}"/>
              </a:ext>
            </a:extLst>
          </p:cNvPr>
          <p:cNvSpPr txBox="1"/>
          <p:nvPr/>
        </p:nvSpPr>
        <p:spPr>
          <a:xfrm>
            <a:off x="520578" y="5687932"/>
            <a:ext cx="55548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err="1"/>
              <a:t>Μετασυλλεκτική</a:t>
            </a:r>
            <a:r>
              <a:rPr lang="el-GR" sz="1600" dirty="0"/>
              <a:t> διαχείριση αγροτικών προϊόντων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FD2D-033E-ACD3-447D-A6293E0FAF4B}"/>
              </a:ext>
            </a:extLst>
          </p:cNvPr>
          <p:cNvSpPr txBox="1"/>
          <p:nvPr/>
        </p:nvSpPr>
        <p:spPr>
          <a:xfrm>
            <a:off x="520578" y="6320150"/>
            <a:ext cx="5554800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Λαχανοκομία – Περιβαλλοντική Βιολογία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6265725" y="4493190"/>
            <a:ext cx="555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/>
              <a:t>Ερευνητική δραστηριότητα</a:t>
            </a:r>
          </a:p>
          <a:p>
            <a:endParaRPr lang="el-GR" sz="1600" dirty="0"/>
          </a:p>
          <a:p>
            <a:endParaRPr lang="el-GR" sz="1600" dirty="0"/>
          </a:p>
        </p:txBody>
      </p:sp>
      <p:pic>
        <p:nvPicPr>
          <p:cNvPr id="16" name="Εικόνα 15" descr="Εικόνα που περιέχει εσωτερικός χώρος, ηλεκτρονικές συσκευές, υπολογιστής, μηχάν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63DD96D-C1D9-DFC5-79D4-F0673578E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775" y="251576"/>
            <a:ext cx="2073750" cy="1555312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18DC85B-2E8F-96F6-1EC4-B1B8F4EDEF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81" t="1311" r="20705" b="29565"/>
          <a:stretch/>
        </p:blipFill>
        <p:spPr>
          <a:xfrm>
            <a:off x="10904320" y="251576"/>
            <a:ext cx="916205" cy="5671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94FEB7-BC80-394A-CBD2-9FB0FCD48C8F}"/>
              </a:ext>
            </a:extLst>
          </p:cNvPr>
          <p:cNvSpPr txBox="1"/>
          <p:nvPr/>
        </p:nvSpPr>
        <p:spPr>
          <a:xfrm>
            <a:off x="6267451" y="3679963"/>
            <a:ext cx="5554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b="0" i="0" u="none" strike="noStrike" baseline="0" dirty="0">
                <a:solidFill>
                  <a:srgbClr val="000000"/>
                </a:solidFill>
              </a:rPr>
              <a:t>Εκπαιδευτική δραστηριότητα</a:t>
            </a:r>
          </a:p>
          <a:p>
            <a:endParaRPr lang="el-GR" sz="16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E6D-26BF-4B19-1AF3-9E10AAEFA9F4}"/>
              </a:ext>
            </a:extLst>
          </p:cNvPr>
          <p:cNvSpPr txBox="1"/>
          <p:nvPr/>
        </p:nvSpPr>
        <p:spPr>
          <a:xfrm>
            <a:off x="6265725" y="5696641"/>
            <a:ext cx="5554800" cy="958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dirty="0"/>
              <a:t>Διάχυση γνώσης σε επαγγελματίες και την κοινωνία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l-GR" sz="1600" dirty="0"/>
          </a:p>
          <a:p>
            <a:pPr marL="0" indent="0" algn="just">
              <a:lnSpc>
                <a:spcPct val="120000"/>
              </a:lnSpc>
              <a:buNone/>
            </a:pPr>
            <a:endParaRPr lang="el-GR" sz="1600" dirty="0"/>
          </a:p>
        </p:txBody>
      </p:sp>
      <p:pic>
        <p:nvPicPr>
          <p:cNvPr id="5" name="Picture 51" descr="IMG_9241">
            <a:extLst>
              <a:ext uri="{FF2B5EF4-FFF2-40B4-BE49-F238E27FC236}">
                <a16:creationId xmlns:a16="http://schemas.microsoft.com/office/drawing/2014/main" id="{ABF36C77-0284-DD5F-C438-F64EB2A9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091" y="251576"/>
            <a:ext cx="2074065" cy="15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Θέση περιεχομένου 4" descr="Εικόνα που περιέχει φυτό, πιάτο, φρέσ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3A748A8-A72D-9E97-D884-0093F4AE57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099" y="1846911"/>
            <a:ext cx="1867426" cy="1446878"/>
          </a:xfrm>
          <a:prstGeom prst="rect">
            <a:avLst/>
          </a:prstGeom>
        </p:spPr>
      </p:pic>
      <p:pic>
        <p:nvPicPr>
          <p:cNvPr id="8" name="Εικόνα 11" descr="Εικόνα που περιέχει πορσελάνη&#10;&#10;Περιγραφή που δημιουργήθηκε αυτόματα">
            <a:extLst>
              <a:ext uri="{FF2B5EF4-FFF2-40B4-BE49-F238E27FC236}">
                <a16:creationId xmlns:a16="http://schemas.microsoft.com/office/drawing/2014/main" id="{631D363D-77B0-9CE6-43C3-92423695E6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8126" y="1846640"/>
            <a:ext cx="1685392" cy="14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3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259315" y="226495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,Helvetica,sans-serif,EmojiFont,Apple Color Emoji,Segoe UI Emoji,NotoColorEmoji,Segoe UI Symbol,Android Emoji,EmojiSymbols"/>
              </a:rPr>
              <a:t>Εργαστήριο Ποιότητας και Ασφάλειας Αγροτικών Προϊόντων, Τοπίου και Περιβάλλοντος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Ανθοκομία, Αρχιτεκτονική Τοπίου και Αστικό Πράσινο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Υπεύθυνος: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Καθ</a:t>
            </a: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. Νεκτάριος Π.Α.</a:t>
            </a: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129486" y="2260771"/>
            <a:ext cx="6033189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b="1" dirty="0"/>
              <a:t>Αρχιτεκτονική Τοπίου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Σχεδιασμός 17 Οικοδομικών Τετραγώνων και 6 υφιστάμενων πάρκων του Δήμου Ηρακλείου [Χρηματοδότηση Δήμος Ηρακλείου]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Πλατεία-Πάρκο σε φυτεμένο δώμα υπόγειου χώρου στάθμευσης στο Ρέθυμνο [Χρηματοδότηση Δήμος Ρεθύμνου]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129487" y="1852524"/>
            <a:ext cx="60331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Τρέχουσες ερευνητικές δράσεις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C5A9-8AA8-703E-9F1B-EAF6B4B68FAC}"/>
              </a:ext>
            </a:extLst>
          </p:cNvPr>
          <p:cNvSpPr txBox="1"/>
          <p:nvPr/>
        </p:nvSpPr>
        <p:spPr>
          <a:xfrm>
            <a:off x="129486" y="3637294"/>
            <a:ext cx="6033189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b="1" dirty="0"/>
              <a:t>Αστικό πράσινο – Φυτεμένα δώματα και κάθετοι κήποι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Εγκατάσταση </a:t>
            </a:r>
            <a:r>
              <a:rPr lang="el-GR" sz="1600" dirty="0" err="1"/>
              <a:t>υδροπονικών</a:t>
            </a:r>
            <a:r>
              <a:rPr lang="el-GR" sz="1600" dirty="0"/>
              <a:t> και </a:t>
            </a:r>
            <a:r>
              <a:rPr lang="el-GR" sz="1600" dirty="0" err="1"/>
              <a:t>αεροπονικών</a:t>
            </a:r>
            <a:r>
              <a:rPr lang="el-GR" sz="1600" dirty="0"/>
              <a:t> συστημάτων σε φυτεμένα δώματα [Χρηματοδότηση Πράσινο Ταμείο]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err="1"/>
              <a:t>Λυσίμετρα</a:t>
            </a:r>
            <a:r>
              <a:rPr lang="el-GR" sz="1600" dirty="0"/>
              <a:t> για προσδιορισμό περιβαλλοντικών επιπτώσεων από το αστικό πράσινο [Χρηματοδότηση Γενική Γραμματεία Έρευνας και Καινοτομίας]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Ασφάλεια αστικών δένδρων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Παρατηρητήριο Αστικού Πρασίνου Κρήτης [Χρηματοδότηση Περιφέρεια Κρήτης]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CCD14-9F5F-49F3-A8FD-93435AE3707C}"/>
              </a:ext>
            </a:extLst>
          </p:cNvPr>
          <p:cNvSpPr txBox="1"/>
          <p:nvPr/>
        </p:nvSpPr>
        <p:spPr>
          <a:xfrm>
            <a:off x="6243377" y="1852524"/>
            <a:ext cx="581913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b="1" dirty="0"/>
              <a:t>Βιοποικιλότητα και </a:t>
            </a:r>
            <a:r>
              <a:rPr lang="el-GR" sz="1600" b="1" dirty="0" err="1"/>
              <a:t>αγροδιατροφή</a:t>
            </a:r>
            <a:endParaRPr lang="el-G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Αξιοποίηση της Κρητικής Χαρουπιάς [Χρηματοδότηση Περιφέρεια Κρήτης]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Αξιοποίηση των κρητικών αρωματικών και φαρμακευτικών φυτών [Χρηματοδότηση Περιφέρεια Κρήτης]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129486" y="5998702"/>
            <a:ext cx="60331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/>
              <a:t>Αθλητικοί Χλοοτάπητες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Επιλογή ειδών, υδατική και </a:t>
            </a:r>
            <a:r>
              <a:rPr lang="el-GR" sz="1600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οσμωτική</a:t>
            </a:r>
            <a:r>
              <a:rPr lang="el-GR" sz="16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καταπόνηση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cs typeface="Arial" panose="020B0604020202020204" pitchFamily="34" charset="0"/>
              </a:rPr>
              <a:t>Άρδευση με ανακυκλωμένο νερό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E6D-26BF-4B19-1AF3-9E10AAEFA9F4}"/>
              </a:ext>
            </a:extLst>
          </p:cNvPr>
          <p:cNvSpPr txBox="1"/>
          <p:nvPr/>
        </p:nvSpPr>
        <p:spPr>
          <a:xfrm>
            <a:off x="6243377" y="3214090"/>
            <a:ext cx="5819135" cy="358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/>
              <a:t>Πιθανές δράσεις συνεργασίας με την Περιφέρεια Κρήτης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Υποστήριξη των </a:t>
            </a:r>
            <a:r>
              <a:rPr lang="el-GR" sz="1600" dirty="0" err="1"/>
              <a:t>ανθοπαραγωγών</a:t>
            </a:r>
            <a:r>
              <a:rPr lang="el-GR" sz="1600" dirty="0"/>
              <a:t> και των φυτωρίων καλλωπιστικών φυτών της Κρήτης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Βοτανικό πάρκο αυτοφυών και ενδημικών φυτών της Κρήτης σε έκταση 82 στρεμμάτων εντός του ΕΛΜΕΠΑ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Σύγχρονες μελέτες και προδιαγραφές για αθλητικά γήπεδα με φυσικό ή υβριδικό χλοοτάπητα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Προώθηση των καινοτόμων τεχνολογιών αστικού πρασίνου όπως τα φυτεμένα δώματα και οι κάθετοι κήποι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Παραγωγή αστικής τροφής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Χρήση των αυτοφυών και ενδημικών φυτών της Κρήτης στην Ανθοκομία, την Αρχιτεκτονική Τοπίου και το Αστικό Πράσινο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/>
              <a:t>Σχεδιασμός και διαχείριση παρόδιων τοπίων ευθύνης της Περιφέρειας Κρήτης (ΒΟΑΚ)</a:t>
            </a:r>
            <a:r>
              <a:rPr lang="en-US" sz="1600" dirty="0"/>
              <a:t> </a:t>
            </a:r>
            <a:r>
              <a:rPr lang="el-GR" sz="1600" dirty="0"/>
              <a:t>και άλλες αλλαγές Τοπίου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C4A2B-10E5-4CB2-1D86-5B3A542835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750" y="71493"/>
            <a:ext cx="1398986" cy="1754327"/>
          </a:xfrm>
          <a:prstGeom prst="rect">
            <a:avLst/>
          </a:prstGeom>
        </p:spPr>
      </p:pic>
      <p:pic>
        <p:nvPicPr>
          <p:cNvPr id="6" name="Picture 51" descr="IMG_9241">
            <a:extLst>
              <a:ext uri="{FF2B5EF4-FFF2-40B4-BE49-F238E27FC236}">
                <a16:creationId xmlns:a16="http://schemas.microsoft.com/office/drawing/2014/main" id="{4F56049F-E338-9956-5FDE-0C7E2A7D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89" y="71493"/>
            <a:ext cx="2335595" cy="175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926E39F-69E9-2954-1672-0298DB619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9037" y="927088"/>
            <a:ext cx="1793478" cy="8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C5CE2D3-6C9D-6193-F797-5BA4BD185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9037" y="64024"/>
            <a:ext cx="1793475" cy="8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0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82430" y="140770"/>
            <a:ext cx="3651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>
                <a:effectLst/>
                <a:latin typeface="Calibri,Helvetica,sans-serif,EmojiFont,Apple Color Emoji,Segoe UI Emoji,NotoColorEmoji,Segoe UI Symbol,Android Emoji,EmojiSymbols"/>
              </a:rPr>
              <a:t>Εργαστήριο Ποιότητας και Ασφάλειας Αγροτικών Προϊόντων, Τοπίου και Περιβάλλοντος</a:t>
            </a:r>
            <a:r>
              <a:rPr lang="en-US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b="1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Ανθοκομία, Αρχιτεκτονική Τοπίου και Αστικό Πράσινο</a:t>
            </a:r>
            <a:endParaRPr lang="en-US" b="1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>
                <a:solidFill>
                  <a:srgbClr val="404040"/>
                </a:solidFill>
                <a:latin typeface="Calibri" panose="020F0502020204030204" pitchFamily="34" charset="0"/>
              </a:rPr>
              <a:t>Υπεύθυνος: Καθ. Νεκτάριος Π.Α.</a:t>
            </a: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82430" y="2738340"/>
            <a:ext cx="3575171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Βοτανικό Πάρκο αυτοφυών και ενδημικών φυτών της Κρήτης</a:t>
            </a:r>
          </a:p>
          <a:p>
            <a:endParaRPr lang="el-GR" b="1" dirty="0">
              <a:solidFill>
                <a:srgbClr val="0070C0"/>
              </a:solidFill>
            </a:endParaRPr>
          </a:p>
          <a:p>
            <a:r>
              <a:rPr lang="el-GR" b="1" dirty="0">
                <a:solidFill>
                  <a:srgbClr val="0070C0"/>
                </a:solidFill>
              </a:rPr>
              <a:t>82 στρέμματα εκπαιδευτικής, ερευνητικής και επιδεικτικής Κρητικής φύσης μέσα στο χώρο του ΕΛΜΕΠΑ</a:t>
            </a:r>
          </a:p>
        </p:txBody>
      </p:sp>
      <p:pic>
        <p:nvPicPr>
          <p:cNvPr id="3" name="Picture 2" descr="A map of a park&#10;&#10;Description automatically generated">
            <a:extLst>
              <a:ext uri="{FF2B5EF4-FFF2-40B4-BE49-F238E27FC236}">
                <a16:creationId xmlns:a16="http://schemas.microsoft.com/office/drawing/2014/main" id="{31FBAA63-BA36-6B17-C787-07BC3384E5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2042" y="-761958"/>
            <a:ext cx="6857914" cy="83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4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04020" y="148449"/>
            <a:ext cx="474523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,Helvetica,sans-serif,EmojiFont,Apple Color Emoji,Segoe UI Emoji,NotoColorEmoji,Segoe UI Symbol,Android Emoji,EmojiSymbols"/>
              </a:rPr>
              <a:t>Εργαστήριο Ποιότητας και Ασφάλειας Αγροτικών Προϊόντων, Τοπίου και Περιβάλλοντος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Περιβαλλοντική Βιολογία</a:t>
            </a: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Λαχανοκομία 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Υπεύθυνη: Καθηγήτρια Ελένη Γουμενάκη</a:t>
            </a: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520581" y="2844344"/>
            <a:ext cx="5554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Κλιματική Αλλαγή και Γεωργική Παραγωγή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Έρευνα </a:t>
            </a:r>
            <a:r>
              <a:rPr lang="en-US" sz="1600" i="1" dirty="0"/>
              <a:t>in situ </a:t>
            </a:r>
            <a:r>
              <a:rPr lang="el-GR" sz="1600" dirty="0"/>
              <a:t>για τις καλλιέργειες ελιάς, αμπελιού και κηπευτικών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42925" y="2345352"/>
            <a:ext cx="1127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Τρέχουσες ερευνητικές δράσεις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C5A9-8AA8-703E-9F1B-EAF6B4B68FAC}"/>
              </a:ext>
            </a:extLst>
          </p:cNvPr>
          <p:cNvSpPr txBox="1"/>
          <p:nvPr/>
        </p:nvSpPr>
        <p:spPr>
          <a:xfrm>
            <a:off x="520578" y="3837833"/>
            <a:ext cx="55548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Αξιολόγηση γενετικού υλικού κηπευτικών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CCD14-9F5F-49F3-A8FD-93435AE3707C}"/>
              </a:ext>
            </a:extLst>
          </p:cNvPr>
          <p:cNvSpPr txBox="1"/>
          <p:nvPr/>
        </p:nvSpPr>
        <p:spPr>
          <a:xfrm>
            <a:off x="504736" y="5014392"/>
            <a:ext cx="555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Ανάπτυξη βιώσιμων τεχνικών καλλιέργειας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Σχεδιασμός συστημάτων </a:t>
            </a:r>
            <a:r>
              <a:rPr lang="el-GR" sz="1600" dirty="0" err="1"/>
              <a:t>συγκαλλιέργειας</a:t>
            </a:r>
            <a:r>
              <a:rPr lang="el-GR" sz="1600" dirty="0"/>
              <a:t> στα θερμοκήπια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190B-33F3-6EBB-6486-238C90027D9F}"/>
              </a:ext>
            </a:extLst>
          </p:cNvPr>
          <p:cNvSpPr txBox="1"/>
          <p:nvPr/>
        </p:nvSpPr>
        <p:spPr>
          <a:xfrm>
            <a:off x="490935" y="5780398"/>
            <a:ext cx="5554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Σχεδιασμός συστημάτων παραγωγής κηπευτικών για τη βελτιστοποίηση της ποιότητας και της </a:t>
            </a:r>
            <a:r>
              <a:rPr lang="el-GR" sz="1600" dirty="0" err="1"/>
              <a:t>μετασυλλεκτικής</a:t>
            </a:r>
            <a:r>
              <a:rPr lang="el-GR" sz="1600" dirty="0"/>
              <a:t> </a:t>
            </a:r>
            <a:r>
              <a:rPr lang="el-GR" sz="1600" dirty="0" err="1"/>
              <a:t>διατηρησιμότητας</a:t>
            </a:r>
            <a:endParaRPr lang="el-G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FD2D-033E-ACD3-447D-A6293E0FAF4B}"/>
              </a:ext>
            </a:extLst>
          </p:cNvPr>
          <p:cNvSpPr txBox="1"/>
          <p:nvPr/>
        </p:nvSpPr>
        <p:spPr>
          <a:xfrm>
            <a:off x="504020" y="4303579"/>
            <a:ext cx="5554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Κηπευτικά: Ορθολογική χρήση νερού – Ελλειμματικές αρδεύσεις σε καλλιέργεια τομάτας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6401952" y="2736087"/>
            <a:ext cx="5554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/>
              <a:t>Υποστήριξη Πρωτογενούς Τομέα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Εκπρόσωπος του Τμήματος Γεωπονίας για το δίκτυο APERO της ΠΕ Κρήτης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cs typeface="Arial" panose="020B0604020202020204" pitchFamily="34" charset="0"/>
              </a:rPr>
              <a:t>Διάχυση αποτελεσμάτων έρευνας σε τεχνικούς και παραγωγούς. Παροχή συμβουλών σε παραγωγούς.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E6D-26BF-4B19-1AF3-9E10AAEFA9F4}"/>
              </a:ext>
            </a:extLst>
          </p:cNvPr>
          <p:cNvSpPr txBox="1"/>
          <p:nvPr/>
        </p:nvSpPr>
        <p:spPr>
          <a:xfrm>
            <a:off x="6407068" y="4100832"/>
            <a:ext cx="5549684" cy="2731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/>
              <a:t>Πιθανές δράσεις συνεργασίας με την Περιφέρεια Κρήτης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Ίδρυση μεγάλης κλίμακας Εργαστηρίου </a:t>
            </a:r>
            <a:r>
              <a:rPr lang="en-US" sz="1600" dirty="0"/>
              <a:t>FACE (Free Air Carbon Enrichment) </a:t>
            </a:r>
            <a:r>
              <a:rPr lang="el-GR" sz="1600" dirty="0"/>
              <a:t>για την μελέτη των επιπτώσεων της φωτοχημικής ρύπανσης και της κλιματικής αλλαγής στις καλλιέργειες της Κρήτης.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Ίδρυση Παρατηρητηρίου για τις επιπτώσεις της κλιματικής αλλαγής στις καλλιέργειες της Κρήτης.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Εμβληματική δράση για προτάσεις προσαρμογής των καλλιεργειών στην κλιματική αλλαγή.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DE3E8F-87B0-AFA6-A3AD-79C7A7D4A510}"/>
              </a:ext>
            </a:extLst>
          </p:cNvPr>
          <p:cNvGrpSpPr/>
          <p:nvPr/>
        </p:nvGrpSpPr>
        <p:grpSpPr>
          <a:xfrm>
            <a:off x="5212193" y="236646"/>
            <a:ext cx="6766079" cy="1917619"/>
            <a:chOff x="5212193" y="236646"/>
            <a:chExt cx="6766079" cy="19176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BC45C4-C080-4299-F62A-8FECEBAD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660" y="462412"/>
              <a:ext cx="1917612" cy="16281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64C604-F0BD-7B71-9CBA-7FB5A8CD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8013" y="608610"/>
              <a:ext cx="1994326" cy="12271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C88DC6-892F-BEEA-0B78-D6A1391D3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7024" y="608610"/>
              <a:ext cx="1403135" cy="11736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781B98-AE36-3091-592B-717699A2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193" y="236646"/>
              <a:ext cx="1345820" cy="191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20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520582" y="356997"/>
            <a:ext cx="563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effectLst/>
                <a:latin typeface="Calibri,Helvetica,sans-serif,EmojiFont,Apple Color Emoji,Segoe UI Emoji,NotoColorEmoji,Segoe UI Symbol,Android Emoji,EmojiSymbols"/>
              </a:rPr>
              <a:t>Εργαστήριο Ποιότητας και Ασφάλειας Αγροτικών Προϊόντων, Τοπίου και Περιβάλλοντος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rgbClr val="40404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Ασφάλεια και Ποιότητα Τροφίμων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Υπεύθυνος: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Αναπλ</a:t>
            </a: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Καθ</a:t>
            </a: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. Αλυσσανδράκης Λευτέρης</a:t>
            </a: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520581" y="2844344"/>
            <a:ext cx="5554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Εργαστηριακός έλεγχος μελιού για τον προσδιορισμό της αυθεντικότητάς του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ΜΕΤΡΟ 16: Μέλι Καλύμνου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542925" y="2345352"/>
            <a:ext cx="11277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Τρέχουσες ερευνητικές δράσεις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7C5A9-8AA8-703E-9F1B-EAF6B4B68FAC}"/>
              </a:ext>
            </a:extLst>
          </p:cNvPr>
          <p:cNvSpPr txBox="1"/>
          <p:nvPr/>
        </p:nvSpPr>
        <p:spPr>
          <a:xfrm>
            <a:off x="520578" y="3837833"/>
            <a:ext cx="555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err="1"/>
              <a:t>Μικροπλαστικά</a:t>
            </a:r>
            <a:r>
              <a:rPr lang="el-GR" sz="1600" dirty="0"/>
              <a:t>: Μέθοδοι εντοπισμού, παρουσία στο μέλι και άλλα προϊόντα (Υποτροφία Υπ. Διδάκτορα από το ΕΛΙΔΕΚ)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CCD14-9F5F-49F3-A8FD-93435AE3707C}"/>
              </a:ext>
            </a:extLst>
          </p:cNvPr>
          <p:cNvSpPr txBox="1"/>
          <p:nvPr/>
        </p:nvSpPr>
        <p:spPr>
          <a:xfrm>
            <a:off x="520578" y="5628450"/>
            <a:ext cx="55548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Μελέτη πτητικού προφίλ μελιού, υδρόμελου και κρασιού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190B-33F3-6EBB-6486-238C90027D9F}"/>
              </a:ext>
            </a:extLst>
          </p:cNvPr>
          <p:cNvSpPr txBox="1"/>
          <p:nvPr/>
        </p:nvSpPr>
        <p:spPr>
          <a:xfrm>
            <a:off x="520578" y="6153284"/>
            <a:ext cx="5554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Παραγωγή, μελέτη φυσικοχημικών χαρακτηριστικών και τεχνολογικές βελτιώσεις του υδρόμελου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FD2D-033E-ACD3-447D-A6293E0FAF4B}"/>
              </a:ext>
            </a:extLst>
          </p:cNvPr>
          <p:cNvSpPr txBox="1"/>
          <p:nvPr/>
        </p:nvSpPr>
        <p:spPr>
          <a:xfrm>
            <a:off x="520578" y="4589950"/>
            <a:ext cx="5554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/>
              <a:t>Μελισσοκομία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Ερευνώ Β’ Κύκλος: Ηλεκτρονική κυψέλη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ΜΕΤΡΟ 16: Μελισσοκομία χωρίς χημικά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E6228-11D7-D50A-0D2F-B2EF55E12D1A}"/>
              </a:ext>
            </a:extLst>
          </p:cNvPr>
          <p:cNvSpPr txBox="1"/>
          <p:nvPr/>
        </p:nvSpPr>
        <p:spPr>
          <a:xfrm>
            <a:off x="6267451" y="3817580"/>
            <a:ext cx="5554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dirty="0"/>
              <a:t>Υποστήριξη Πρωτογενούς Τομέα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Μέλος της Ομάδας Εργασίας της ΠΕ Κρήτης για τον Πρωτογενή Τομέα</a:t>
            </a:r>
            <a:endParaRPr lang="el-GR" sz="1600" kern="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637155" algn="ctr"/>
                <a:tab pos="5274310" algn="r"/>
                <a:tab pos="2637155" algn="ctr"/>
                <a:tab pos="4737100" algn="l"/>
                <a:tab pos="5274310" algn="r"/>
              </a:tabLst>
            </a:pPr>
            <a:r>
              <a:rPr lang="el-GR" sz="16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Εκπρόσωπος του Τμήματος Γεωπονίας για το δίκτυο APERO της ΠΕ Κρήτης</a:t>
            </a:r>
            <a:endParaRPr lang="en-US" sz="1600" b="1" dirty="0"/>
          </a:p>
        </p:txBody>
      </p:sp>
      <p:pic>
        <p:nvPicPr>
          <p:cNvPr id="16" name="Εικόνα 15" descr="Εικόνα που περιέχει εσωτερικός χώρος, ηλεκτρονικές συσκευές, υπολογιστής, μηχάν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63DD96D-C1D9-DFC5-79D4-F0673578E7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052" y="279013"/>
            <a:ext cx="2358907" cy="1769180"/>
          </a:xfrm>
          <a:prstGeom prst="rect">
            <a:avLst/>
          </a:prstGeom>
        </p:spPr>
      </p:pic>
      <p:pic>
        <p:nvPicPr>
          <p:cNvPr id="18" name="Εικόνα 17" descr="Εικόνα που περιέχει τοίχος, εσωτερικός χώρος, βάζ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DBB22734-0BA1-7257-FF6B-CC4B8C5084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6000" y="149412"/>
            <a:ext cx="1386472" cy="2068567"/>
          </a:xfrm>
          <a:prstGeom prst="rect">
            <a:avLst/>
          </a:prstGeom>
        </p:spPr>
      </p:pic>
      <p:pic>
        <p:nvPicPr>
          <p:cNvPr id="20" name="Εικόνα 19" descr="Εικόνα που περιέχει ζωγραφιά, εσωτερικός χώρο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449CC842-7B39-F6D3-6A3C-1DB13D2181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/>
        </p:blipFill>
        <p:spPr>
          <a:xfrm>
            <a:off x="10793305" y="159218"/>
            <a:ext cx="1027220" cy="191261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18DC85B-2E8F-96F6-1EC4-B1B8F4ED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81" t="1311" r="20705" b="29565"/>
          <a:stretch/>
        </p:blipFill>
        <p:spPr>
          <a:xfrm>
            <a:off x="9458711" y="279013"/>
            <a:ext cx="916205" cy="5671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94FEB7-BC80-394A-CBD2-9FB0FCD48C8F}"/>
              </a:ext>
            </a:extLst>
          </p:cNvPr>
          <p:cNvSpPr txBox="1"/>
          <p:nvPr/>
        </p:nvSpPr>
        <p:spPr>
          <a:xfrm>
            <a:off x="6267451" y="2853110"/>
            <a:ext cx="5554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b="0" i="0" u="none" strike="noStrike" baseline="0" dirty="0">
                <a:solidFill>
                  <a:srgbClr val="000000"/>
                </a:solidFill>
              </a:rPr>
              <a:t>Υλοποίηση εξειδικευμένων δράσεων ενημέρωσης για την ποιότητα του ελαιόλαδου – Προγραμματική σύμβαση με ΠΕ Κρήτης</a:t>
            </a:r>
            <a:endParaRPr lang="el-GR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E6D-26BF-4B19-1AF3-9E10AAEFA9F4}"/>
              </a:ext>
            </a:extLst>
          </p:cNvPr>
          <p:cNvSpPr txBox="1"/>
          <p:nvPr/>
        </p:nvSpPr>
        <p:spPr>
          <a:xfrm>
            <a:off x="6265725" y="5243380"/>
            <a:ext cx="5554800" cy="1549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/>
              <a:t>Πιθανές δράσεις συνεργασίας με την Περιφέρεια Κρήτης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Ίδρυση γραφείου ελαιόλαδου στο ΕΛΜΕΠΑ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Ίδρυση Περιφερειακού Εργαστηρίου Ελέγχου Ποιότητας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Στρατηγικός σχεδιασμός για τη Μελισσοκομία της Κρήτης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Μελέτη για τη βιωσιμότητα των προϊόντων ΠΟΠ/ΠΓΕ</a:t>
            </a:r>
          </a:p>
        </p:txBody>
      </p:sp>
    </p:spTree>
    <p:extLst>
      <p:ext uri="{BB962C8B-B14F-4D97-AF65-F5344CB8AC3E}">
        <p14:creationId xmlns:p14="http://schemas.microsoft.com/office/powerpoint/2010/main" val="15035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50E2D5-24D2-4F08-9748-A3CD8878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Προσωπικό τομέα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145A39-DB29-4A90-8045-7EBBDE82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+mn-lt"/>
              </a:rPr>
              <a:t>Διδακτικό - Ερευνητικό Προσωπικό (ΔΕΠ)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Δρ. Ελένη </a:t>
            </a:r>
            <a:r>
              <a:rPr lang="el-GR" dirty="0" err="1">
                <a:latin typeface="+mn-lt"/>
              </a:rPr>
              <a:t>Γουμενάκη</a:t>
            </a:r>
            <a:r>
              <a:rPr lang="el-GR" dirty="0">
                <a:latin typeface="+mn-lt"/>
              </a:rPr>
              <a:t>, Καθηγήτρια, Λαχανοκομία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Δρ. Παναγιώτης Νεκτάριος, Καθηγητής, Ανθοκομία &amp; Αρχιτεκτονική Τοπίου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Δρ.  Εμμανουήλ Καμπουράκης, Αναπληρωτής Καθηγητής, </a:t>
            </a:r>
            <a:r>
              <a:rPr lang="el-GR" dirty="0" err="1"/>
              <a:t>Αγροοικολογία</a:t>
            </a:r>
            <a:r>
              <a:rPr lang="el-GR" dirty="0"/>
              <a:t> – Ελαιοκομία και λοιπές Μεσογειακές Δενδρώδεις Καλλιέργειες.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Δρ.  Ελευθέριος </a:t>
            </a:r>
            <a:r>
              <a:rPr lang="el-GR" dirty="0" err="1">
                <a:latin typeface="+mn-lt"/>
              </a:rPr>
              <a:t>Αλυσσανδράκης</a:t>
            </a:r>
            <a:r>
              <a:rPr lang="el-GR" dirty="0">
                <a:latin typeface="+mn-lt"/>
              </a:rPr>
              <a:t>, Επίκουρος Καθηγητής, Ποιότητα &amp; Ασφάλεια Τροφίμων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Δρ.  Εμμανουήλ </a:t>
            </a:r>
            <a:r>
              <a:rPr lang="el-GR" dirty="0" err="1">
                <a:latin typeface="+mn-lt"/>
              </a:rPr>
              <a:t>Κονταξάκης</a:t>
            </a:r>
            <a:r>
              <a:rPr lang="el-GR" dirty="0">
                <a:latin typeface="+mn-lt"/>
              </a:rPr>
              <a:t>, Επίκουρος Καθηγητής, Αμπελουργία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Δρ. Δημήτριος </a:t>
            </a:r>
            <a:r>
              <a:rPr lang="el-GR" dirty="0" err="1">
                <a:latin typeface="+mn-lt"/>
              </a:rPr>
              <a:t>Φανουράκης</a:t>
            </a:r>
            <a:r>
              <a:rPr lang="el-GR" dirty="0">
                <a:latin typeface="+mn-lt"/>
              </a:rPr>
              <a:t>, Επίκουρος Καθηγητής Λαχανοκομία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Γεώργιος Κολιοραδάκης, Λέκτορας, Δενδροκομία</a:t>
            </a:r>
          </a:p>
          <a:p>
            <a:r>
              <a:rPr lang="el-GR" dirty="0">
                <a:latin typeface="+mn-lt"/>
              </a:rPr>
              <a:t> Ειδικό Τεχνικό Εργαστηριακό Προσωπικό (ΕΤΕΠ)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Σπύρος </a:t>
            </a:r>
            <a:r>
              <a:rPr lang="el-GR" dirty="0" err="1">
                <a:latin typeface="+mn-lt"/>
              </a:rPr>
              <a:t>Κοσιώρης</a:t>
            </a:r>
            <a:r>
              <a:rPr lang="en-US" dirty="0">
                <a:latin typeface="+mn-lt"/>
              </a:rPr>
              <a:t>, MSc</a:t>
            </a:r>
            <a:r>
              <a:rPr lang="el-GR" dirty="0">
                <a:latin typeface="+mn-lt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>
                <a:latin typeface="+mn-lt"/>
              </a:rPr>
              <a:t>Μαρία </a:t>
            </a:r>
            <a:r>
              <a:rPr lang="el-GR" dirty="0" err="1">
                <a:latin typeface="+mn-lt"/>
              </a:rPr>
              <a:t>Φανουράκη</a:t>
            </a:r>
            <a:r>
              <a:rPr lang="el-GR" dirty="0">
                <a:latin typeface="+mn-lt"/>
              </a:rPr>
              <a:t> </a:t>
            </a:r>
          </a:p>
          <a:p>
            <a:endParaRPr lang="el-GR" dirty="0">
              <a:latin typeface="+mn-lt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046018" y="6375461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https://agro.hmu.gr/7440-2/melh-didaktikoy-ereynhtikoy-proswpikoy-dep/</a:t>
            </a:r>
            <a:endParaRPr lang="el-GR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049ACA1-8E1D-4D82-AC51-9BFED8B775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6" name="Εικόνα 3">
            <a:extLst>
              <a:ext uri="{FF2B5EF4-FFF2-40B4-BE49-F238E27FC236}">
                <a16:creationId xmlns:a16="http://schemas.microsoft.com/office/drawing/2014/main" id="{69FC6FC9-9EF6-4C07-BA38-EB6C59D84F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DE835B-B5AB-76D8-C12E-106BC828A8C1}"/>
              </a:ext>
            </a:extLst>
          </p:cNvPr>
          <p:cNvSpPr txBox="1"/>
          <p:nvPr/>
        </p:nvSpPr>
        <p:spPr>
          <a:xfrm>
            <a:off x="118503" y="328770"/>
            <a:ext cx="30133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Γεωργία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Υπεύθυνη: Ομότιμη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Καθ</a:t>
            </a: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.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Γραμμματικάκη</a:t>
            </a: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 Λίτσα</a:t>
            </a:r>
          </a:p>
          <a:p>
            <a:endParaRPr lang="el-GR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F8AA4-AB42-8DAE-3B4D-A9A4A37DEF2B}"/>
              </a:ext>
            </a:extLst>
          </p:cNvPr>
          <p:cNvSpPr txBox="1"/>
          <p:nvPr/>
        </p:nvSpPr>
        <p:spPr>
          <a:xfrm>
            <a:off x="157226" y="2516734"/>
            <a:ext cx="5928360" cy="27152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Ανάπτυξη ερευνητικών μεθοδολογιών και δημιουργία πρωτοκόλλων μαζικής παραγωγής υγιούς Π.Υ.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αξιοποιώντας τις </a:t>
            </a:r>
            <a:r>
              <a:rPr lang="el-G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l-GR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τεχνολογίες.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Συλλογή-διάσωση και διατήρηση </a:t>
            </a:r>
            <a:r>
              <a:rPr lang="en-US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vivo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l-GR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(Τράπεζα Γενετικού Υλικού) σπάνιου και υπό εξαφάνιση φυτικού γενετικού υλικού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Εξυγίανση 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meristem shoot</a:t>
            </a: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tip culture</a:t>
            </a: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thermotherapy</a:t>
            </a: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chemotherapy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micro-grafting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μολυσμένων με ενδοκυτταρικά παθογόνα (μεταφερόμενα με το αγενές Π.Υ.) γηγενών ποικιλιών</a:t>
            </a:r>
            <a:r>
              <a:rPr lang="en-US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16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αμπέλου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EAE7C-0968-BB76-4090-2EC6EE89B042}"/>
              </a:ext>
            </a:extLst>
          </p:cNvPr>
          <p:cNvSpPr txBox="1"/>
          <p:nvPr/>
        </p:nvSpPr>
        <p:spPr>
          <a:xfrm>
            <a:off x="157226" y="1972445"/>
            <a:ext cx="119202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Τρέχουσες ερευνητικές δράσεις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B190B-33F3-6EBB-6486-238C90027D9F}"/>
              </a:ext>
            </a:extLst>
          </p:cNvPr>
          <p:cNvSpPr txBox="1"/>
          <p:nvPr/>
        </p:nvSpPr>
        <p:spPr>
          <a:xfrm>
            <a:off x="157226" y="5297982"/>
            <a:ext cx="59077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l-GR" sz="1600" b="1" dirty="0"/>
              <a:t>Αριθμός μητρώου </a:t>
            </a:r>
            <a:r>
              <a:rPr lang="el-GR" sz="1600" b="1" dirty="0" err="1"/>
              <a:t>Φυτωριακής</a:t>
            </a:r>
            <a:r>
              <a:rPr lang="el-GR" sz="1600" b="1" dirty="0"/>
              <a:t> Επιχείρησης τύπου Γ΄ </a:t>
            </a:r>
            <a:r>
              <a:rPr lang="el-GR" sz="1600" dirty="0"/>
              <a:t>για την παραγωγή υγιούς Π.Υ. διαμέσου της </a:t>
            </a:r>
            <a:r>
              <a:rPr lang="en-US" sz="1600" i="1" dirty="0"/>
              <a:t>in vitro</a:t>
            </a:r>
            <a:r>
              <a:rPr lang="el-GR" sz="1600" i="1" dirty="0"/>
              <a:t> </a:t>
            </a:r>
            <a:r>
              <a:rPr lang="el-GR" sz="1600" dirty="0"/>
              <a:t>τεχνολογίας, έχει παραχωρηθεί </a:t>
            </a:r>
            <a:r>
              <a:rPr lang="el-GR" sz="1600" u="sng" dirty="0"/>
              <a:t>αριθμός μητρώου </a:t>
            </a:r>
            <a:r>
              <a:rPr lang="en-US" sz="1600" u="sng" dirty="0"/>
              <a:t>No </a:t>
            </a:r>
            <a:r>
              <a:rPr lang="el-GR" sz="1600" u="sng" dirty="0"/>
              <a:t>31 </a:t>
            </a:r>
            <a:endParaRPr lang="el-G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FD2D-033E-ACD3-447D-A6293E0FAF4B}"/>
              </a:ext>
            </a:extLst>
          </p:cNvPr>
          <p:cNvSpPr txBox="1"/>
          <p:nvPr/>
        </p:nvSpPr>
        <p:spPr>
          <a:xfrm>
            <a:off x="6149066" y="2513120"/>
            <a:ext cx="5928360" cy="2321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el-GR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Στο Αγρόκτημα του Ιδρύματος έχει εγκατασταθεί:</a:t>
            </a:r>
          </a:p>
          <a:p>
            <a:pPr marL="98425" lvl="0" indent="-98425" algn="just">
              <a:lnSpc>
                <a:spcPct val="115000"/>
              </a:lnSpc>
              <a:buFont typeface="+mj-lt"/>
              <a:buAutoNum type="arabicPeriod"/>
            </a:pPr>
            <a:r>
              <a:rPr lang="el-GR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Ενας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αμπελώνας συλλογής γηγενών ποικιλιών (2,7 στρέμματα), με 162 μητρικά 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πρέμνα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45 ποικιλιών &amp; 5 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πρέμνα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αμερικάνικων υποκειμένων. Είναι όλα ελεγμένα για ιούς των 4 εκφυλιστικών ασθενειών της αμπέλου (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Grapevine fanleaf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stem grooving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leafroll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fleck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και για το </a:t>
            </a:r>
            <a:r>
              <a:rPr lang="en-US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Xylella</a:t>
            </a:r>
            <a:r>
              <a:rPr lang="el-GR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fastidiosa</a:t>
            </a:r>
            <a:r>
              <a:rPr lang="el-GR" sz="16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98425" indent="-98425" algn="just">
              <a:lnSpc>
                <a:spcPct val="115000"/>
              </a:lnSpc>
              <a:buFont typeface="+mj-lt"/>
              <a:buAutoNum type="arabicPeriod"/>
            </a:pP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Μια ΠΡΟ-ΣΥΛΛΟΓΗ (0,5 στρέμματα), με 180 μητρικά 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πρέμνα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35 ποικιλιών αμπέλου υπό 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φυτοϋγειονομικό</a:t>
            </a:r>
            <a:r>
              <a:rPr lang="el-GR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έλεγχο.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94FEB7-BC80-394A-CBD2-9FB0FCD48C8F}"/>
              </a:ext>
            </a:extLst>
          </p:cNvPr>
          <p:cNvSpPr txBox="1"/>
          <p:nvPr/>
        </p:nvSpPr>
        <p:spPr>
          <a:xfrm>
            <a:off x="6149067" y="4929158"/>
            <a:ext cx="5928359" cy="773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just">
              <a:lnSpc>
                <a:spcPct val="107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el-GR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Δημιουργία τεχνογνωσίας για βελτίωση του γενετικού υλικού μπανάνας, ντόπιου και ξενικού, με αξιοποίηση σύγχρονων βιοτεχνολογικών μεθοδολογιών</a:t>
            </a:r>
            <a:endParaRPr lang="el-GR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E6D-26BF-4B19-1AF3-9E10AAEFA9F4}"/>
              </a:ext>
            </a:extLst>
          </p:cNvPr>
          <p:cNvSpPr txBox="1"/>
          <p:nvPr/>
        </p:nvSpPr>
        <p:spPr>
          <a:xfrm>
            <a:off x="6169688" y="5797656"/>
            <a:ext cx="5907738" cy="958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l-GR" sz="1600" b="1" dirty="0"/>
              <a:t>Πιθανές δράσεις συνεργασίας με την Περιφέρεια Κρήτης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Υποστήριξη πρωτογενούς παραγωγής μέσω πιστοποιημένου υγιούς πολλαπλασιαστικού υλικού</a:t>
            </a:r>
          </a:p>
        </p:txBody>
      </p:sp>
      <p:pic>
        <p:nvPicPr>
          <p:cNvPr id="6" name="Picture 5" descr="H:\MY DOCUMENTS 2\FOTO 2\Μπανάνα ιn vitro, εγκλιματισμός 14.5.10\DSCN3369.JPG">
            <a:extLst>
              <a:ext uri="{FF2B5EF4-FFF2-40B4-BE49-F238E27FC236}">
                <a16:creationId xmlns:a16="http://schemas.microsoft.com/office/drawing/2014/main" id="{2A33E910-8CE5-9E53-E607-68D50CB9A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0914" y="356273"/>
            <a:ext cx="2154481" cy="1323275"/>
          </a:xfrm>
          <a:prstGeom prst="rect">
            <a:avLst/>
          </a:prstGeom>
          <a:noFill/>
        </p:spPr>
      </p:pic>
      <p:pic>
        <p:nvPicPr>
          <p:cNvPr id="8" name="Picture 5" descr="Βανανα-4">
            <a:extLst>
              <a:ext uri="{FF2B5EF4-FFF2-40B4-BE49-F238E27FC236}">
                <a16:creationId xmlns:a16="http://schemas.microsoft.com/office/drawing/2014/main" id="{04B537DB-1EAD-3269-B450-7E8C72B0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655" y="337303"/>
            <a:ext cx="1315423" cy="13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Banana-1">
            <a:extLst>
              <a:ext uri="{FF2B5EF4-FFF2-40B4-BE49-F238E27FC236}">
                <a16:creationId xmlns:a16="http://schemas.microsoft.com/office/drawing/2014/main" id="{60AB0670-93DA-7725-DF50-D375CE2C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8288" y="366307"/>
            <a:ext cx="1680865" cy="13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DSCN0515">
            <a:extLst>
              <a:ext uri="{FF2B5EF4-FFF2-40B4-BE49-F238E27FC236}">
                <a16:creationId xmlns:a16="http://schemas.microsoft.com/office/drawing/2014/main" id="{8D40008B-FB0F-5A5B-1BB3-E788388FE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27621" y="371985"/>
            <a:ext cx="1964379" cy="12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εγκλιματ-9">
            <a:extLst>
              <a:ext uri="{FF2B5EF4-FFF2-40B4-BE49-F238E27FC236}">
                <a16:creationId xmlns:a16="http://schemas.microsoft.com/office/drawing/2014/main" id="{276DD332-F34A-373E-F09F-932E83826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3925" y="362274"/>
            <a:ext cx="1445779" cy="1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- Τίτλος">
            <a:extLst>
              <a:ext uri="{FF2B5EF4-FFF2-40B4-BE49-F238E27FC236}">
                <a16:creationId xmlns:a16="http://schemas.microsoft.com/office/drawing/2014/main" id="{D4200501-F1DC-DDAA-7632-6D1DADE6CEAA}"/>
              </a:ext>
            </a:extLst>
          </p:cNvPr>
          <p:cNvSpPr txBox="1">
            <a:spLocks/>
          </p:cNvSpPr>
          <p:nvPr/>
        </p:nvSpPr>
        <p:spPr>
          <a:xfrm>
            <a:off x="3156441" y="1650267"/>
            <a:ext cx="6184784" cy="1871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rgbClr val="000099"/>
                </a:solidFill>
              </a:rPr>
              <a:t>1. </a:t>
            </a:r>
            <a:r>
              <a:rPr lang="el-GR" sz="1400" b="1" dirty="0">
                <a:solidFill>
                  <a:srgbClr val="000099"/>
                </a:solidFill>
              </a:rPr>
              <a:t>Διαδοχικά στάδια μαζικής παραγωγής Π.Υ. μπανάνας με </a:t>
            </a:r>
            <a:r>
              <a:rPr lang="en-US" sz="1400" b="1" i="1" dirty="0">
                <a:solidFill>
                  <a:srgbClr val="000099"/>
                </a:solidFill>
              </a:rPr>
              <a:t>in vitro</a:t>
            </a:r>
            <a:r>
              <a:rPr lang="it-IT" sz="1400" b="1" i="1" dirty="0">
                <a:solidFill>
                  <a:srgbClr val="000099"/>
                </a:solidFill>
              </a:rPr>
              <a:t> </a:t>
            </a:r>
            <a:r>
              <a:rPr lang="el-GR" sz="1400" b="1" dirty="0">
                <a:solidFill>
                  <a:srgbClr val="000099"/>
                </a:solidFill>
              </a:rPr>
              <a:t>τεχνολογία</a:t>
            </a:r>
          </a:p>
        </p:txBody>
      </p:sp>
      <p:sp>
        <p:nvSpPr>
          <p:cNvPr id="19" name="Βέλος: Δεξιό 7">
            <a:extLst>
              <a:ext uri="{FF2B5EF4-FFF2-40B4-BE49-F238E27FC236}">
                <a16:creationId xmlns:a16="http://schemas.microsoft.com/office/drawing/2014/main" id="{965E951C-7CEB-748D-DE41-3AD0DEAA75FD}"/>
              </a:ext>
            </a:extLst>
          </p:cNvPr>
          <p:cNvSpPr/>
          <p:nvPr/>
        </p:nvSpPr>
        <p:spPr>
          <a:xfrm>
            <a:off x="4477272" y="836004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21" name="Βέλος: Δεξιό 34">
            <a:extLst>
              <a:ext uri="{FF2B5EF4-FFF2-40B4-BE49-F238E27FC236}">
                <a16:creationId xmlns:a16="http://schemas.microsoft.com/office/drawing/2014/main" id="{E3AC8C26-197A-3DE5-8FF1-81FE652B01B4}"/>
              </a:ext>
            </a:extLst>
          </p:cNvPr>
          <p:cNvSpPr/>
          <p:nvPr/>
        </p:nvSpPr>
        <p:spPr>
          <a:xfrm>
            <a:off x="6257451" y="897344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22" name="Βέλος: Δεξιό 36">
            <a:extLst>
              <a:ext uri="{FF2B5EF4-FFF2-40B4-BE49-F238E27FC236}">
                <a16:creationId xmlns:a16="http://schemas.microsoft.com/office/drawing/2014/main" id="{E3BD15E0-0260-ECEB-F59B-801F76964E72}"/>
              </a:ext>
            </a:extLst>
          </p:cNvPr>
          <p:cNvSpPr/>
          <p:nvPr/>
        </p:nvSpPr>
        <p:spPr>
          <a:xfrm>
            <a:off x="7846110" y="861547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24" name="Βέλος: Δεξιό 37">
            <a:extLst>
              <a:ext uri="{FF2B5EF4-FFF2-40B4-BE49-F238E27FC236}">
                <a16:creationId xmlns:a16="http://schemas.microsoft.com/office/drawing/2014/main" id="{8FFF2179-4B34-77DF-898E-ECE9A6F1B89F}"/>
              </a:ext>
            </a:extLst>
          </p:cNvPr>
          <p:cNvSpPr/>
          <p:nvPr/>
        </p:nvSpPr>
        <p:spPr>
          <a:xfrm>
            <a:off x="10102977" y="872883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1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6BF6F2-7F5F-492F-8B4D-4AD1E83B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896"/>
            <a:ext cx="9144000" cy="457199"/>
          </a:xfrm>
          <a:gradFill>
            <a:gsLst>
              <a:gs pos="0">
                <a:srgbClr val="FF0000"/>
              </a:gs>
              <a:gs pos="30000">
                <a:schemeClr val="bg2">
                  <a:shade val="60000"/>
                  <a:satMod val="150000"/>
                </a:schemeClr>
              </a:gs>
              <a:gs pos="100000">
                <a:schemeClr val="bg2">
                  <a:tint val="83000"/>
                  <a:satMod val="200000"/>
                </a:schemeClr>
              </a:gs>
            </a:gsLst>
            <a:lin ang="18900000" scaled="1"/>
          </a:gradFill>
        </p:spPr>
        <p:txBody>
          <a:bodyPr>
            <a:normAutofit/>
          </a:bodyPr>
          <a:lstStyle/>
          <a:p>
            <a:r>
              <a:rPr lang="el-GR" sz="2000" dirty="0"/>
              <a:t>Επιχειρηματική ιστοκαλλιέργεια για παραγωγή υγιούς Π.Υ.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87502D-5435-4B46-A230-A7A1F45AC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932" y="533674"/>
            <a:ext cx="9144000" cy="8694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DA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Α) Ερευνητικές δράσεις </a:t>
            </a:r>
          </a:p>
          <a:p>
            <a:pPr marL="0" indent="0" algn="just">
              <a:lnSpc>
                <a:spcPct val="115000"/>
              </a:lnSpc>
              <a:buNone/>
              <a:tabLst>
                <a:tab pos="180340" algn="l"/>
              </a:tabLs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Ανάπτυξη καινοτόμων μεθοδολογιών &amp; δημιουργία πρωτοκόλλων μαζικής παραγωγής υγιούς Π.Υ. αξιοποιώντας τις </a:t>
            </a:r>
            <a:r>
              <a:rPr lang="el-GR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l-GR" sz="1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τεχνολογίες (π.χ. μπανάνα. αλόη, αμπέλι)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:\MY DOCUMENTS 2\FOTO 2\Μπανάνα ιn vitro, εγκλιματισμός 14.5.10\DSCN3369.JPG">
            <a:extLst>
              <a:ext uri="{FF2B5EF4-FFF2-40B4-BE49-F238E27FC236}">
                <a16:creationId xmlns:a16="http://schemas.microsoft.com/office/drawing/2014/main" id="{6C49787A-F1C1-4601-98D7-58E96553C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1873" y="1470869"/>
            <a:ext cx="2154481" cy="1323275"/>
          </a:xfrm>
          <a:prstGeom prst="rect">
            <a:avLst/>
          </a:prstGeom>
          <a:noFill/>
        </p:spPr>
      </p:pic>
      <p:pic>
        <p:nvPicPr>
          <p:cNvPr id="5" name="Picture 5" descr="Βανανα-4">
            <a:extLst>
              <a:ext uri="{FF2B5EF4-FFF2-40B4-BE49-F238E27FC236}">
                <a16:creationId xmlns:a16="http://schemas.microsoft.com/office/drawing/2014/main" id="{D974CD00-7448-4156-974B-FBFFE4CD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614" y="1451899"/>
            <a:ext cx="1315423" cy="13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anana-1">
            <a:extLst>
              <a:ext uri="{FF2B5EF4-FFF2-40B4-BE49-F238E27FC236}">
                <a16:creationId xmlns:a16="http://schemas.microsoft.com/office/drawing/2014/main" id="{626CBC33-3DBC-4549-B15B-2A5001213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9247" y="1480903"/>
            <a:ext cx="1680865" cy="130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SCN0515">
            <a:extLst>
              <a:ext uri="{FF2B5EF4-FFF2-40B4-BE49-F238E27FC236}">
                <a16:creationId xmlns:a16="http://schemas.microsoft.com/office/drawing/2014/main" id="{3CB62050-9851-4BFD-A32C-1F52FE8F0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8580" y="1486581"/>
            <a:ext cx="1964379" cy="12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εγκλιματ-9">
            <a:extLst>
              <a:ext uri="{FF2B5EF4-FFF2-40B4-BE49-F238E27FC236}">
                <a16:creationId xmlns:a16="http://schemas.microsoft.com/office/drawing/2014/main" id="{6EF71EC2-EEFA-4FA4-9445-74B02FEDD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4884" y="1476870"/>
            <a:ext cx="1445779" cy="1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- Τίτλος">
            <a:extLst>
              <a:ext uri="{FF2B5EF4-FFF2-40B4-BE49-F238E27FC236}">
                <a16:creationId xmlns:a16="http://schemas.microsoft.com/office/drawing/2014/main" id="{33AD9F7D-6A02-4CD0-80C7-4E59B564C89D}"/>
              </a:ext>
            </a:extLst>
          </p:cNvPr>
          <p:cNvSpPr txBox="1">
            <a:spLocks/>
          </p:cNvSpPr>
          <p:nvPr/>
        </p:nvSpPr>
        <p:spPr>
          <a:xfrm>
            <a:off x="1567400" y="2764863"/>
            <a:ext cx="6184784" cy="1871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rgbClr val="000099"/>
                </a:solidFill>
              </a:rPr>
              <a:t>1. </a:t>
            </a:r>
            <a:r>
              <a:rPr lang="el-GR" sz="1400" b="1" dirty="0">
                <a:solidFill>
                  <a:srgbClr val="000099"/>
                </a:solidFill>
              </a:rPr>
              <a:t>Διαδοχικά στάδια μαζικής παραγωγής Π.Υ. μπανάνας με </a:t>
            </a:r>
            <a:r>
              <a:rPr lang="en-US" sz="1400" b="1" i="1" dirty="0">
                <a:solidFill>
                  <a:srgbClr val="000099"/>
                </a:solidFill>
              </a:rPr>
              <a:t>in vitro</a:t>
            </a:r>
            <a:r>
              <a:rPr lang="it-IT" sz="1400" b="1" i="1" dirty="0">
                <a:solidFill>
                  <a:srgbClr val="000099"/>
                </a:solidFill>
              </a:rPr>
              <a:t> </a:t>
            </a:r>
            <a:r>
              <a:rPr lang="el-GR" sz="1400" b="1" dirty="0">
                <a:solidFill>
                  <a:srgbClr val="000099"/>
                </a:solidFill>
              </a:rPr>
              <a:t>τεχνολογία</a:t>
            </a:r>
          </a:p>
        </p:txBody>
      </p:sp>
      <p:pic>
        <p:nvPicPr>
          <p:cNvPr id="11" name="Θέση περιεχομένου 4" descr="Εικόνα που περιέχει φυτό, πιάτο, φρέσ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C0EEE9C-60C9-4E3E-9B40-6F261A3C93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204" y="3202609"/>
            <a:ext cx="1867426" cy="1446878"/>
          </a:xfrm>
          <a:prstGeom prst="rect">
            <a:avLst/>
          </a:prstGeom>
        </p:spPr>
      </p:pic>
      <p:pic>
        <p:nvPicPr>
          <p:cNvPr id="12" name="Εικόνα 11" descr="Εικόνα που περιέχει πορσελάνη&#10;&#10;Περιγραφή που δημιουργήθηκε αυτόματα">
            <a:extLst>
              <a:ext uri="{FF2B5EF4-FFF2-40B4-BE49-F238E27FC236}">
                <a16:creationId xmlns:a16="http://schemas.microsoft.com/office/drawing/2014/main" id="{74E889DD-4B9F-4A5F-B563-DC6D37E9BB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231" y="3202338"/>
            <a:ext cx="1685392" cy="1429467"/>
          </a:xfrm>
          <a:prstGeom prst="rect">
            <a:avLst/>
          </a:prstGeom>
        </p:spPr>
      </p:pic>
      <p:pic>
        <p:nvPicPr>
          <p:cNvPr id="13" name="Εικόνα 12" descr="Εικόνα που περιέχει άτομο, λαχαν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B782C210-7AE3-465D-8A52-F85C6DE0186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715" y="3146114"/>
            <a:ext cx="1774163" cy="1446878"/>
          </a:xfrm>
          <a:prstGeom prst="rect">
            <a:avLst/>
          </a:prstGeom>
        </p:spPr>
      </p:pic>
      <p:pic>
        <p:nvPicPr>
          <p:cNvPr id="14" name="Εικόνα 13" descr="Εικόνα που περιέχει φυτό, πιάτο, πράσινο, φρέσ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E0817080-8ED5-41BB-BB67-BC062CB742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152" y="3202337"/>
            <a:ext cx="1569726" cy="145360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6F92BE6-D347-40F7-8663-86C185EE44F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279" y="3332567"/>
            <a:ext cx="620801" cy="511852"/>
          </a:xfrm>
          <a:prstGeom prst="rect">
            <a:avLst/>
          </a:prstGeom>
        </p:spPr>
      </p:pic>
      <p:pic>
        <p:nvPicPr>
          <p:cNvPr id="16" name="Εικόνα 15" descr="Εικόνα που περιέχει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DB87C215-0319-42B7-A36B-A810E36B620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401" y="3199794"/>
            <a:ext cx="1246312" cy="1472760"/>
          </a:xfrm>
          <a:prstGeom prst="rect">
            <a:avLst/>
          </a:prstGeom>
        </p:spPr>
      </p:pic>
      <p:sp>
        <p:nvSpPr>
          <p:cNvPr id="17" name="1 - Τίτλος">
            <a:extLst>
              <a:ext uri="{FF2B5EF4-FFF2-40B4-BE49-F238E27FC236}">
                <a16:creationId xmlns:a16="http://schemas.microsoft.com/office/drawing/2014/main" id="{6E512D48-3E86-4834-890B-809CFF1F1711}"/>
              </a:ext>
            </a:extLst>
          </p:cNvPr>
          <p:cNvSpPr txBox="1">
            <a:spLocks/>
          </p:cNvSpPr>
          <p:nvPr/>
        </p:nvSpPr>
        <p:spPr>
          <a:xfrm>
            <a:off x="1579715" y="4604723"/>
            <a:ext cx="5836515" cy="204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rgbClr val="000099"/>
                </a:solidFill>
              </a:rPr>
              <a:t>2. </a:t>
            </a:r>
            <a:r>
              <a:rPr lang="el-GR" sz="1400" b="1" dirty="0">
                <a:solidFill>
                  <a:srgbClr val="000099"/>
                </a:solidFill>
              </a:rPr>
              <a:t>Διαδοχικά στάδια μαζικής παραγωγής Π.Υ. αλόης με </a:t>
            </a:r>
            <a:r>
              <a:rPr lang="en-US" sz="1400" b="1" i="1" dirty="0">
                <a:solidFill>
                  <a:srgbClr val="000099"/>
                </a:solidFill>
              </a:rPr>
              <a:t>in vitro</a:t>
            </a:r>
            <a:r>
              <a:rPr lang="it-IT" sz="1400" b="1" i="1" dirty="0">
                <a:solidFill>
                  <a:srgbClr val="000099"/>
                </a:solidFill>
              </a:rPr>
              <a:t> </a:t>
            </a:r>
            <a:r>
              <a:rPr lang="el-GR" sz="1400" b="1" dirty="0">
                <a:solidFill>
                  <a:srgbClr val="000099"/>
                </a:solidFill>
              </a:rPr>
              <a:t>τεχνολογία</a:t>
            </a:r>
          </a:p>
        </p:txBody>
      </p:sp>
      <p:pic>
        <p:nvPicPr>
          <p:cNvPr id="22" name="3 - Θέση περιεχομένου" descr="FL Μανδηλ.JPG">
            <a:extLst>
              <a:ext uri="{FF2B5EF4-FFF2-40B4-BE49-F238E27FC236}">
                <a16:creationId xmlns:a16="http://schemas.microsoft.com/office/drawing/2014/main" id="{2501EE4A-DB33-40EE-8B87-D5EC207E834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714" y="4977923"/>
            <a:ext cx="1631788" cy="14914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B9E60AC9-4C45-4DB4-9C40-AAEFBE1A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246" y="5084546"/>
            <a:ext cx="759574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en-GB" sz="20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GFLV</a:t>
            </a:r>
            <a:endParaRPr lang="el-GR" sz="2000" b="1" dirty="0">
              <a:solidFill>
                <a:srgbClr val="DA0000"/>
              </a:solidFill>
            </a:endParaRPr>
          </a:p>
        </p:txBody>
      </p:sp>
      <p:pic>
        <p:nvPicPr>
          <p:cNvPr id="24" name="Picture 2" descr="DSCN2181">
            <a:extLst>
              <a:ext uri="{FF2B5EF4-FFF2-40B4-BE49-F238E27FC236}">
                <a16:creationId xmlns:a16="http://schemas.microsoft.com/office/drawing/2014/main" id="{87B3EE4F-FD38-4F53-BD08-1A43BDC94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852" y="5024535"/>
            <a:ext cx="2220194" cy="140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BA1289-BB8F-4BE0-BD38-70CE686CB190}"/>
              </a:ext>
            </a:extLst>
          </p:cNvPr>
          <p:cNvSpPr txBox="1"/>
          <p:nvPr/>
        </p:nvSpPr>
        <p:spPr>
          <a:xfrm>
            <a:off x="3318749" y="6186182"/>
            <a:ext cx="2259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Θερμοθεραπεία 36,5±0,5</a:t>
            </a:r>
            <a:r>
              <a:rPr lang="el-GR" sz="1200" b="1" baseline="30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0</a:t>
            </a:r>
            <a:r>
              <a:rPr lang="en-US" sz="1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</a:t>
            </a:r>
            <a:endParaRPr lang="el-GR" sz="1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7" descr="000018a">
            <a:extLst>
              <a:ext uri="{FF2B5EF4-FFF2-40B4-BE49-F238E27FC236}">
                <a16:creationId xmlns:a16="http://schemas.microsoft.com/office/drawing/2014/main" id="{EDFCDF87-44A1-4636-BAAE-249C78E8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008" y="4977922"/>
            <a:ext cx="1542631" cy="15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000012a">
            <a:extLst>
              <a:ext uri="{FF2B5EF4-FFF2-40B4-BE49-F238E27FC236}">
                <a16:creationId xmlns:a16="http://schemas.microsoft.com/office/drawing/2014/main" id="{CE66B5C4-58BF-4F52-B0B3-8C414F6A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56622" y="4995483"/>
            <a:ext cx="1142446" cy="1510305"/>
          </a:xfrm>
          <a:prstGeom prst="rect">
            <a:avLst/>
          </a:prstGeom>
          <a:noFill/>
        </p:spPr>
      </p:pic>
      <p:sp>
        <p:nvSpPr>
          <p:cNvPr id="28" name="6 - Ορθογώνιο">
            <a:extLst>
              <a:ext uri="{FF2B5EF4-FFF2-40B4-BE49-F238E27FC236}">
                <a16:creationId xmlns:a16="http://schemas.microsoft.com/office/drawing/2014/main" id="{19571373-A4B6-4869-8250-168060468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957" y="5741524"/>
            <a:ext cx="8708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99"/>
                </a:solidFill>
              </a:rPr>
              <a:t>Meristem </a:t>
            </a:r>
            <a:r>
              <a:rPr lang="el-GR" sz="1100" b="1" dirty="0">
                <a:solidFill>
                  <a:srgbClr val="000099"/>
                </a:solidFill>
              </a:rPr>
              <a:t> 0,4 mm </a:t>
            </a:r>
          </a:p>
        </p:txBody>
      </p:sp>
      <p:sp>
        <p:nvSpPr>
          <p:cNvPr id="29" name="27 - Βέλος προς τα κάτω">
            <a:extLst>
              <a:ext uri="{FF2B5EF4-FFF2-40B4-BE49-F238E27FC236}">
                <a16:creationId xmlns:a16="http://schemas.microsoft.com/office/drawing/2014/main" id="{FA9F8761-BFEC-46D6-A5E5-3FFF7C25BBEE}"/>
              </a:ext>
            </a:extLst>
          </p:cNvPr>
          <p:cNvSpPr/>
          <p:nvPr/>
        </p:nvSpPr>
        <p:spPr>
          <a:xfrm flipH="1">
            <a:off x="6215388" y="5124642"/>
            <a:ext cx="110548" cy="422786"/>
          </a:xfrm>
          <a:prstGeom prst="downArrow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3" descr="C:\Users\Owner\Desktop\Εικόνα1...jpg">
            <a:extLst>
              <a:ext uri="{FF2B5EF4-FFF2-40B4-BE49-F238E27FC236}">
                <a16:creationId xmlns:a16="http://schemas.microsoft.com/office/drawing/2014/main" id="{0CB435DD-D351-476B-902D-FD42F5D16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6"/>
          <a:stretch/>
        </p:blipFill>
        <p:spPr bwMode="auto">
          <a:xfrm>
            <a:off x="8693278" y="4977923"/>
            <a:ext cx="1929435" cy="1516443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F0ECFB-E2F7-4560-9660-4D16FD104D5F}"/>
              </a:ext>
            </a:extLst>
          </p:cNvPr>
          <p:cNvSpPr txBox="1"/>
          <p:nvPr/>
        </p:nvSpPr>
        <p:spPr>
          <a:xfrm>
            <a:off x="8724935" y="5866490"/>
            <a:ext cx="1036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Πιλοτικός αμπελώνας υγιούς Π.Υ. </a:t>
            </a:r>
            <a:endParaRPr lang="el-GR" sz="1200" dirty="0"/>
          </a:p>
        </p:txBody>
      </p:sp>
      <p:sp>
        <p:nvSpPr>
          <p:cNvPr id="32" name="1 - Τίτλος">
            <a:extLst>
              <a:ext uri="{FF2B5EF4-FFF2-40B4-BE49-F238E27FC236}">
                <a16:creationId xmlns:a16="http://schemas.microsoft.com/office/drawing/2014/main" id="{2B2CA041-15AF-44A7-B2B7-F343BE8BC37D}"/>
              </a:ext>
            </a:extLst>
          </p:cNvPr>
          <p:cNvSpPr txBox="1">
            <a:spLocks/>
          </p:cNvSpPr>
          <p:nvPr/>
        </p:nvSpPr>
        <p:spPr>
          <a:xfrm>
            <a:off x="1579715" y="6472673"/>
            <a:ext cx="6728939" cy="27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000099"/>
                </a:solidFill>
              </a:rPr>
              <a:t>3. </a:t>
            </a:r>
            <a:r>
              <a:rPr lang="el-GR" sz="1400" b="1" dirty="0">
                <a:solidFill>
                  <a:srgbClr val="000099"/>
                </a:solidFill>
              </a:rPr>
              <a:t>Διαδοχικά στάδια εξυγίανσης </a:t>
            </a:r>
            <a:r>
              <a:rPr lang="el-GR" sz="1400" b="1" dirty="0" err="1">
                <a:solidFill>
                  <a:srgbClr val="000099"/>
                </a:solidFill>
              </a:rPr>
              <a:t>ποικ</a:t>
            </a:r>
            <a:r>
              <a:rPr lang="el-GR" sz="1400" b="1" dirty="0">
                <a:solidFill>
                  <a:srgbClr val="000099"/>
                </a:solidFill>
              </a:rPr>
              <a:t>. αμπέλου διαμέσου της θερμοθεραπείας </a:t>
            </a:r>
            <a:r>
              <a:rPr lang="en-US" sz="1400" b="1" i="1" dirty="0">
                <a:solidFill>
                  <a:srgbClr val="000099"/>
                </a:solidFill>
              </a:rPr>
              <a:t>in vitro</a:t>
            </a:r>
            <a:r>
              <a:rPr lang="el-GR" sz="1400" b="1" i="1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BE3DA539-EA38-4142-948C-7B043B3C576A}"/>
              </a:ext>
            </a:extLst>
          </p:cNvPr>
          <p:cNvSpPr/>
          <p:nvPr/>
        </p:nvSpPr>
        <p:spPr>
          <a:xfrm>
            <a:off x="2888231" y="1950600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35" name="Βέλος: Δεξιό 34">
            <a:extLst>
              <a:ext uri="{FF2B5EF4-FFF2-40B4-BE49-F238E27FC236}">
                <a16:creationId xmlns:a16="http://schemas.microsoft.com/office/drawing/2014/main" id="{38C6DF8D-E01A-45C3-B69F-656118CFDF77}"/>
              </a:ext>
            </a:extLst>
          </p:cNvPr>
          <p:cNvSpPr/>
          <p:nvPr/>
        </p:nvSpPr>
        <p:spPr>
          <a:xfrm>
            <a:off x="4668410" y="2011940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3C493302-D19A-4337-AFE3-7E1DB7625E1C}"/>
              </a:ext>
            </a:extLst>
          </p:cNvPr>
          <p:cNvSpPr/>
          <p:nvPr/>
        </p:nvSpPr>
        <p:spPr>
          <a:xfrm>
            <a:off x="6257069" y="1976143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38" name="Βέλος: Δεξιό 37">
            <a:extLst>
              <a:ext uri="{FF2B5EF4-FFF2-40B4-BE49-F238E27FC236}">
                <a16:creationId xmlns:a16="http://schemas.microsoft.com/office/drawing/2014/main" id="{F4343B59-E505-4CCD-8980-3DE01B1881B1}"/>
              </a:ext>
            </a:extLst>
          </p:cNvPr>
          <p:cNvSpPr/>
          <p:nvPr/>
        </p:nvSpPr>
        <p:spPr>
          <a:xfrm>
            <a:off x="8513936" y="1987479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0" name="Βέλος: Δεξιό 39">
            <a:extLst>
              <a:ext uri="{FF2B5EF4-FFF2-40B4-BE49-F238E27FC236}">
                <a16:creationId xmlns:a16="http://schemas.microsoft.com/office/drawing/2014/main" id="{8E662DE6-E98E-4FAF-AD07-E763B9077101}"/>
              </a:ext>
            </a:extLst>
          </p:cNvPr>
          <p:cNvSpPr/>
          <p:nvPr/>
        </p:nvSpPr>
        <p:spPr>
          <a:xfrm>
            <a:off x="3367946" y="3769159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id="{F4C2EED2-B06D-442C-9E4B-06C1FF59BCDF}"/>
              </a:ext>
            </a:extLst>
          </p:cNvPr>
          <p:cNvSpPr/>
          <p:nvPr/>
        </p:nvSpPr>
        <p:spPr>
          <a:xfrm>
            <a:off x="5259944" y="3823869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2" name="Βέλος: Δεξιό 41">
            <a:extLst>
              <a:ext uri="{FF2B5EF4-FFF2-40B4-BE49-F238E27FC236}">
                <a16:creationId xmlns:a16="http://schemas.microsoft.com/office/drawing/2014/main" id="{1A929C8D-AC44-4D43-A79E-F431F0F95D7F}"/>
              </a:ext>
            </a:extLst>
          </p:cNvPr>
          <p:cNvSpPr/>
          <p:nvPr/>
        </p:nvSpPr>
        <p:spPr>
          <a:xfrm>
            <a:off x="7358659" y="3886458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3" name="Βέλος: Δεξιό 42">
            <a:extLst>
              <a:ext uri="{FF2B5EF4-FFF2-40B4-BE49-F238E27FC236}">
                <a16:creationId xmlns:a16="http://schemas.microsoft.com/office/drawing/2014/main" id="{AA1C176B-A16C-4489-9C84-663364FB3A8A}"/>
              </a:ext>
            </a:extLst>
          </p:cNvPr>
          <p:cNvSpPr/>
          <p:nvPr/>
        </p:nvSpPr>
        <p:spPr>
          <a:xfrm>
            <a:off x="9161903" y="3886458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4" name="Βέλος: Δεξιό 43">
            <a:extLst>
              <a:ext uri="{FF2B5EF4-FFF2-40B4-BE49-F238E27FC236}">
                <a16:creationId xmlns:a16="http://schemas.microsoft.com/office/drawing/2014/main" id="{0C514012-56CF-433B-AD67-5AA4EDBD025C}"/>
              </a:ext>
            </a:extLst>
          </p:cNvPr>
          <p:cNvSpPr/>
          <p:nvPr/>
        </p:nvSpPr>
        <p:spPr>
          <a:xfrm>
            <a:off x="3197233" y="5682767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5" name="Βέλος: Δεξιό 44">
            <a:extLst>
              <a:ext uri="{FF2B5EF4-FFF2-40B4-BE49-F238E27FC236}">
                <a16:creationId xmlns:a16="http://schemas.microsoft.com/office/drawing/2014/main" id="{DBFF4E72-27E5-4492-9A88-42C307980927}"/>
              </a:ext>
            </a:extLst>
          </p:cNvPr>
          <p:cNvSpPr/>
          <p:nvPr/>
        </p:nvSpPr>
        <p:spPr>
          <a:xfrm>
            <a:off x="5601976" y="5650315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6" name="Βέλος: Δεξιό 45">
            <a:extLst>
              <a:ext uri="{FF2B5EF4-FFF2-40B4-BE49-F238E27FC236}">
                <a16:creationId xmlns:a16="http://schemas.microsoft.com/office/drawing/2014/main" id="{25740769-69C1-49E4-88DD-1EB215B6F4CB}"/>
              </a:ext>
            </a:extLst>
          </p:cNvPr>
          <p:cNvSpPr/>
          <p:nvPr/>
        </p:nvSpPr>
        <p:spPr>
          <a:xfrm>
            <a:off x="6909693" y="5828331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47" name="Βέλος: Δεξιό 46">
            <a:extLst>
              <a:ext uri="{FF2B5EF4-FFF2-40B4-BE49-F238E27FC236}">
                <a16:creationId xmlns:a16="http://schemas.microsoft.com/office/drawing/2014/main" id="{8909CE74-81AA-40E8-B5A2-CB82B9380227}"/>
              </a:ext>
            </a:extLst>
          </p:cNvPr>
          <p:cNvSpPr/>
          <p:nvPr/>
        </p:nvSpPr>
        <p:spPr>
          <a:xfrm>
            <a:off x="8630969" y="5728922"/>
            <a:ext cx="210999" cy="1094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6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AAFF9B-0984-8933-16A7-8CB3E91F1932}"/>
              </a:ext>
            </a:extLst>
          </p:cNvPr>
          <p:cNvSpPr txBox="1"/>
          <p:nvPr/>
        </p:nvSpPr>
        <p:spPr>
          <a:xfrm>
            <a:off x="7065226" y="6067914"/>
            <a:ext cx="15697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1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Μεριστωματικοί</a:t>
            </a:r>
            <a:r>
              <a:rPr lang="el-GR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 κάλοι-</a:t>
            </a:r>
            <a:r>
              <a:rPr lang="el-GR" sz="11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βλαστογένεση</a:t>
            </a:r>
            <a:r>
              <a:rPr lang="el-GR" sz="11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endParaRPr lang="el-G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8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81C9B5-740E-4CCC-8935-E50BFAD1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96" y="1654497"/>
            <a:ext cx="11699608" cy="4555234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Ο διευθυντής και τα μέλη του Τομέα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 είναι στην διάθεσή σας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για τυχόν πληροφορίες και σχόλια 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που αφορούν 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το έργο του Τομέα και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την κατεύθυνση σπουδών</a:t>
            </a:r>
            <a:br>
              <a:rPr lang="el-GR" dirty="0">
                <a:latin typeface="+mn-lt"/>
              </a:rPr>
            </a:br>
            <a:endParaRPr lang="el-GR" dirty="0">
              <a:latin typeface="+mn-lt"/>
            </a:endParaRP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BD2332E-2A20-4F3A-8F0A-ABEBE5AC58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8" y="0"/>
            <a:ext cx="1268704" cy="1268704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4BB98800-6CE9-4AF1-8F29-63BAEAB2C4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92" y="24417"/>
            <a:ext cx="1382162" cy="13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6EC36-E22A-48A7-9034-BFD01330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Επιστημονικά πεδία «</a:t>
            </a:r>
            <a:r>
              <a:rPr lang="el-GR" dirty="0" err="1">
                <a:latin typeface="+mn-lt"/>
              </a:rPr>
              <a:t>Οπωροκηπευτικών</a:t>
            </a:r>
            <a:r>
              <a:rPr lang="el-GR" dirty="0">
                <a:latin typeface="+mn-lt"/>
              </a:rPr>
              <a:t>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9A2233-29C6-4BDF-A58B-6AD80ECD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2" y="1690687"/>
            <a:ext cx="11327989" cy="4975583"/>
          </a:xfrm>
        </p:spPr>
        <p:txBody>
          <a:bodyPr>
            <a:normAutofit/>
          </a:bodyPr>
          <a:lstStyle/>
          <a:p>
            <a:r>
              <a:rPr lang="el-GR" dirty="0"/>
              <a:t>Μέθοδοι διαχείρισης, σχετικές καλλιεργητικές πρακτικές και σύγχρονες τεχνολογίες ακριβείας στην φυτική παραγωγή. </a:t>
            </a:r>
          </a:p>
          <a:p>
            <a:r>
              <a:rPr lang="el-GR" dirty="0"/>
              <a:t>Παραγωγή και </a:t>
            </a:r>
            <a:r>
              <a:rPr lang="el-GR" dirty="0" err="1"/>
              <a:t>αγροοικολογία</a:t>
            </a:r>
            <a:r>
              <a:rPr lang="el-GR" dirty="0"/>
              <a:t> καλλιεργούμενων δένδρων, ελαίας, αμπέλου, κηπευτικών και ανθοκομικών φυτών. </a:t>
            </a:r>
          </a:p>
          <a:p>
            <a:r>
              <a:rPr lang="el-GR" dirty="0"/>
              <a:t>Σύγχρονες μέθοδοι παραγωγής φυτικών προϊόντων, όπως βιολογική ή ολοκληρωμένη,</a:t>
            </a:r>
            <a:r>
              <a:rPr lang="en-US" dirty="0"/>
              <a:t> </a:t>
            </a:r>
            <a:r>
              <a:rPr lang="el-GR" dirty="0"/>
              <a:t>για προσαρμογή σε συνθήκες μεταβολών βιοτικών και αβιοτικών παραγόντων και ποιοτικά και ασφαλή προϊόντα.</a:t>
            </a:r>
          </a:p>
          <a:p>
            <a:r>
              <a:rPr lang="el-GR" dirty="0"/>
              <a:t>Μελισσοκομία</a:t>
            </a:r>
          </a:p>
          <a:p>
            <a:r>
              <a:rPr lang="el-GR" dirty="0" err="1"/>
              <a:t>Αγροοικολογία</a:t>
            </a:r>
            <a:r>
              <a:rPr lang="el-GR" dirty="0"/>
              <a:t>.</a:t>
            </a:r>
          </a:p>
          <a:p>
            <a:r>
              <a:rPr lang="el-GR" dirty="0">
                <a:latin typeface="+mn-lt"/>
              </a:rPr>
              <a:t>Αρχιτεκτονική τοπίου</a:t>
            </a:r>
            <a:r>
              <a:rPr lang="el-GR" dirty="0"/>
              <a:t>.</a:t>
            </a:r>
            <a:endParaRPr lang="el-GR" dirty="0">
              <a:latin typeface="+mn-lt"/>
            </a:endParaRP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6B1B3B7-B542-8E58-87C3-425F0A7069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91FBB5B1-818A-0659-AC0B-DD255246B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6EC36-E22A-48A7-9034-BFD01330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Παροχή ειδικών γνώσεων κατεύθυνσης «</a:t>
            </a:r>
            <a:r>
              <a:rPr lang="el-GR" dirty="0" err="1">
                <a:latin typeface="+mn-lt"/>
              </a:rPr>
              <a:t>Οπωροκηπευτικών</a:t>
            </a:r>
            <a:r>
              <a:rPr lang="el-GR" dirty="0">
                <a:latin typeface="+mn-lt"/>
              </a:rPr>
              <a:t> &amp; Αρχιτεκτονικής Τοπίου»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9A2233-29C6-4BDF-A58B-6AD80ECD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690688"/>
            <a:ext cx="11327989" cy="5032374"/>
          </a:xfrm>
        </p:spPr>
        <p:txBody>
          <a:bodyPr>
            <a:normAutofit/>
          </a:bodyPr>
          <a:lstStyle/>
          <a:p>
            <a:r>
              <a:rPr lang="el-GR" dirty="0"/>
              <a:t>Άμπελος. </a:t>
            </a:r>
          </a:p>
          <a:p>
            <a:r>
              <a:rPr lang="el-GR" dirty="0">
                <a:latin typeface="+mn-lt"/>
              </a:rPr>
              <a:t>Ελαία.</a:t>
            </a:r>
          </a:p>
          <a:p>
            <a:r>
              <a:rPr lang="el-GR" dirty="0"/>
              <a:t>Λοιπά δενδροκομικά είδη (</a:t>
            </a:r>
            <a:r>
              <a:rPr lang="el-GR" dirty="0">
                <a:latin typeface="+mn-lt"/>
              </a:rPr>
              <a:t>φυλλοβόλα, εσπεριδοειδή, τροπικά κτλ.). </a:t>
            </a:r>
          </a:p>
          <a:p>
            <a:r>
              <a:rPr lang="el-GR" dirty="0"/>
              <a:t>Κηπευτικές καλλιέργειες </a:t>
            </a:r>
          </a:p>
          <a:p>
            <a:pPr lvl="1"/>
            <a:r>
              <a:rPr lang="el-GR" dirty="0"/>
              <a:t>σε περιβάλλον θερμοκηπίου και την ύπαιθρο.</a:t>
            </a:r>
          </a:p>
          <a:p>
            <a:r>
              <a:rPr lang="el-GR" dirty="0">
                <a:latin typeface="+mn-lt"/>
              </a:rPr>
              <a:t>Ανθοκομικές καλλιέργειες </a:t>
            </a:r>
          </a:p>
          <a:p>
            <a:pPr lvl="1"/>
            <a:r>
              <a:rPr lang="el-GR" dirty="0"/>
              <a:t>σε περιβάλλον θερμοκηπίου και την ύπαιθρο.</a:t>
            </a:r>
          </a:p>
          <a:p>
            <a:r>
              <a:rPr lang="el-GR" dirty="0" err="1"/>
              <a:t>Μελισοκομία</a:t>
            </a:r>
            <a:r>
              <a:rPr lang="el-GR" dirty="0"/>
              <a:t>.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Αρχιτεκτονική τοπίου – Αστικό πράσινο.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20CAD7D-5AE9-CDC1-293E-79F6757AB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74813CD7-07B8-2C68-8F63-3BD968187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6EC36-E22A-48A7-9034-BFD01330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+mn-lt"/>
              </a:rPr>
              <a:t>Παροχή ειδικών γνώσεων κατεύθυνσης «</a:t>
            </a:r>
            <a:r>
              <a:rPr lang="el-GR" sz="3600" dirty="0" err="1">
                <a:latin typeface="+mn-lt"/>
              </a:rPr>
              <a:t>Οπωροκηπευτικών</a:t>
            </a:r>
            <a:r>
              <a:rPr lang="el-GR" sz="3600" dirty="0">
                <a:latin typeface="+mn-lt"/>
              </a:rPr>
              <a:t> &amp; Αρχιτεκτονικής Τοπίου» 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σε τομείς αιχμής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9A2233-29C6-4BDF-A58B-6AD80ECD5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" y="1825624"/>
            <a:ext cx="10813473" cy="4811149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+mn-lt"/>
              </a:rPr>
              <a:t>Αειφόρου γεωργικής παραγωγής, προσαρμογής των καλλιεργειών  στις συνθήκες της κλιματικής αλλαγής, της βιώσιμης ανάπτυξης και της προστασίας του περιβάλλοντος.</a:t>
            </a:r>
          </a:p>
          <a:p>
            <a:r>
              <a:rPr lang="el-GR" dirty="0">
                <a:latin typeface="+mn-lt"/>
              </a:rPr>
              <a:t>Εφαρμογές σύγχρονων τεχνολογιών γεωργίας ακριβείας στην φυτική παραγωγή.</a:t>
            </a:r>
          </a:p>
          <a:p>
            <a:r>
              <a:rPr lang="el-GR" dirty="0">
                <a:latin typeface="+mn-lt"/>
              </a:rPr>
              <a:t>Διατήρηση βιοποικιλότητας και λειτουργική χρήση χλωρίδας και πανίδας στα </a:t>
            </a:r>
            <a:r>
              <a:rPr lang="el-GR" dirty="0" err="1">
                <a:latin typeface="+mn-lt"/>
              </a:rPr>
              <a:t>αγροοικοσυστήματα</a:t>
            </a:r>
            <a:r>
              <a:rPr lang="el-GR" dirty="0">
                <a:latin typeface="+mn-lt"/>
              </a:rPr>
              <a:t>.</a:t>
            </a:r>
          </a:p>
          <a:p>
            <a:r>
              <a:rPr lang="el-GR" dirty="0">
                <a:latin typeface="+mn-lt"/>
              </a:rPr>
              <a:t>Διατήρηση των </a:t>
            </a:r>
            <a:r>
              <a:rPr lang="el-GR" dirty="0" err="1">
                <a:latin typeface="+mn-lt"/>
              </a:rPr>
              <a:t>φυτογενετικών</a:t>
            </a:r>
            <a:r>
              <a:rPr lang="el-GR" dirty="0">
                <a:latin typeface="+mn-lt"/>
              </a:rPr>
              <a:t> πόρων ιθαγενών και ενδημικών ειδών</a:t>
            </a:r>
          </a:p>
          <a:p>
            <a:pPr lvl="1"/>
            <a:r>
              <a:rPr lang="el-GR" dirty="0">
                <a:latin typeface="+mn-lt"/>
              </a:rPr>
              <a:t>αξιοποίησή τους στην επιχειρηματική δενδροκομία, λαχανοκομία και ανθοκομία.</a:t>
            </a:r>
          </a:p>
          <a:p>
            <a:r>
              <a:rPr lang="el-GR" dirty="0">
                <a:latin typeface="+mn-lt"/>
              </a:rPr>
              <a:t>Αρχιτεκτονική και αποκατάσταση τοπίου, αστικό πράσινο, φυτεμένα δώματα, κάθετων κήπων και διαχείρισης αθλητικών χλοοταπήτων.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20CAD7D-5AE9-CDC1-293E-79F6757AB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74813CD7-07B8-2C68-8F63-3BD968187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3F35BC-7CCC-4FFC-A527-EC275A83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Εκπαίδευση - Ειδίκευση – Κατεύθυνση Οπωροκηπευτικών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57F27F-28DA-49E5-9DF3-025FA56E0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l-GR" sz="3200" dirty="0">
                <a:latin typeface="+mn-lt"/>
              </a:rPr>
              <a:t>Ενδεικτικά:</a:t>
            </a:r>
          </a:p>
          <a:p>
            <a:pPr lvl="2"/>
            <a:r>
              <a:rPr lang="el-GR" sz="2800" dirty="0"/>
              <a:t>Ελαιοκομία</a:t>
            </a:r>
          </a:p>
          <a:p>
            <a:pPr lvl="2"/>
            <a:r>
              <a:rPr lang="el-GR" sz="2800" dirty="0">
                <a:latin typeface="+mn-lt"/>
              </a:rPr>
              <a:t>Ειδική Αμπελουργία</a:t>
            </a:r>
          </a:p>
          <a:p>
            <a:pPr lvl="2"/>
            <a:r>
              <a:rPr lang="el-GR" sz="2800" dirty="0"/>
              <a:t>Ειδική Λαχανοκομία</a:t>
            </a:r>
          </a:p>
          <a:p>
            <a:pPr lvl="2"/>
            <a:r>
              <a:rPr lang="el-GR" sz="2800" dirty="0">
                <a:latin typeface="+mn-lt"/>
              </a:rPr>
              <a:t>Ειδική Ανθοκομία</a:t>
            </a:r>
          </a:p>
          <a:p>
            <a:pPr lvl="2"/>
            <a:r>
              <a:rPr lang="el-GR" sz="2800" dirty="0">
                <a:latin typeface="+mn-lt"/>
              </a:rPr>
              <a:t>Φυλλοβόλα καρποφόρα δένδρα</a:t>
            </a:r>
          </a:p>
          <a:p>
            <a:pPr lvl="2"/>
            <a:r>
              <a:rPr lang="el-GR" sz="2800" dirty="0"/>
              <a:t>Αρωματικά – φαρμακευτικά φυτά</a:t>
            </a:r>
          </a:p>
          <a:p>
            <a:pPr lvl="2"/>
            <a:r>
              <a:rPr lang="el-GR" sz="2800" dirty="0">
                <a:latin typeface="+mn-lt"/>
              </a:rPr>
              <a:t>Φυτά μεγάλης καλλιέργειας</a:t>
            </a:r>
          </a:p>
          <a:p>
            <a:pPr lvl="2"/>
            <a:r>
              <a:rPr lang="el-GR" sz="2800" dirty="0">
                <a:latin typeface="+mn-lt"/>
              </a:rPr>
              <a:t>Υποτροπικά – τροπικά δένδρα</a:t>
            </a:r>
          </a:p>
          <a:p>
            <a:pPr lvl="2"/>
            <a:r>
              <a:rPr lang="el-GR" sz="2800" dirty="0" err="1">
                <a:latin typeface="+mn-lt"/>
              </a:rPr>
              <a:t>Μελισοκομία</a:t>
            </a:r>
            <a:endParaRPr lang="en-US" sz="2800" dirty="0">
              <a:latin typeface="+mn-lt"/>
            </a:endParaRPr>
          </a:p>
          <a:p>
            <a:pPr lvl="2"/>
            <a:r>
              <a:rPr lang="el-GR" sz="2800" dirty="0" err="1">
                <a:latin typeface="+mn-lt"/>
              </a:rPr>
              <a:t>Αγροοικολογία</a:t>
            </a:r>
            <a:endParaRPr lang="el-GR" sz="2800" dirty="0">
              <a:latin typeface="+mn-lt"/>
            </a:endParaRPr>
          </a:p>
          <a:p>
            <a:pPr lvl="2"/>
            <a:r>
              <a:rPr lang="el-GR" sz="2800" dirty="0">
                <a:latin typeface="+mn-lt"/>
              </a:rPr>
              <a:t>Αρχιτεκτονική τοπίου</a:t>
            </a:r>
          </a:p>
          <a:p>
            <a:pPr lvl="2"/>
            <a:r>
              <a:rPr lang="el-GR" sz="2800" dirty="0">
                <a:latin typeface="+mn-lt"/>
              </a:rPr>
              <a:t>Αστικό πράσινο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AB41944-1744-48FA-9787-84B3103B53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5AA87ECC-360A-4FD6-9CB2-E1392952D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sp>
        <p:nvSpPr>
          <p:cNvPr id="8" name="3 - Ορθογώνιο">
            <a:extLst>
              <a:ext uri="{FF2B5EF4-FFF2-40B4-BE49-F238E27FC236}">
                <a16:creationId xmlns:a16="http://schemas.microsoft.com/office/drawing/2014/main" id="{E4E9329C-F072-42B0-833F-C23AB2EB83AC}"/>
              </a:ext>
            </a:extLst>
          </p:cNvPr>
          <p:cNvSpPr/>
          <p:nvPr/>
        </p:nvSpPr>
        <p:spPr>
          <a:xfrm>
            <a:off x="1136072" y="6126126"/>
            <a:ext cx="10099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https://agro.hmu.gr/7440-2/melh-didaktikoy-ereynhtikoy-proswpikoy-dep/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25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18DE1-E59B-4DCE-91B9-3E752721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Υποχρεωτικά Μαθήματα Κατεύθυνσης</a:t>
            </a:r>
          </a:p>
        </p:txBody>
      </p:sp>
      <p:pic>
        <p:nvPicPr>
          <p:cNvPr id="21" name="Θέση περιεχομένου 20">
            <a:extLst>
              <a:ext uri="{FF2B5EF4-FFF2-40B4-BE49-F238E27FC236}">
                <a16:creationId xmlns:a16="http://schemas.microsoft.com/office/drawing/2014/main" id="{C9E1FE0E-53B6-AC18-7E26-C39CE35A7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433" y="4733590"/>
            <a:ext cx="6648450" cy="238125"/>
          </a:xfrm>
        </p:spPr>
      </p:pic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948E1B6-1DD4-44BB-8B19-A64CCF230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450FDEA5-C5DF-5C28-545B-255C9D0CA5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ED2C1F-9E93-EBBC-1B0A-36EEC5660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822" y="1843087"/>
            <a:ext cx="6619875" cy="6762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F7C71D3-A92C-26ED-FE16-635DD069A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822" y="2484119"/>
            <a:ext cx="6600825" cy="27622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1EFE53B-368E-416C-C1BE-5A3FABC88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822" y="2711291"/>
            <a:ext cx="6600825" cy="11715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400AE4D-BDB5-5C97-CBC3-E10C337C8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722" y="3904376"/>
            <a:ext cx="6638925" cy="3048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7FB4392-BFE8-1555-4D12-7516B2557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246" y="4147114"/>
            <a:ext cx="6600825" cy="58102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CDF4386-3685-19B3-8125-2B379B25B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670" y="5026898"/>
            <a:ext cx="66579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18DE1-E59B-4DCE-91B9-3E752721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59"/>
            <a:ext cx="10515600" cy="1325563"/>
          </a:xfrm>
        </p:spPr>
        <p:txBody>
          <a:bodyPr/>
          <a:lstStyle/>
          <a:p>
            <a:r>
              <a:rPr lang="el-GR" dirty="0">
                <a:latin typeface="+mn-lt"/>
              </a:rPr>
              <a:t>Επιλογής Υποχρεωτικά Κατεύθυνσης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(επιλέγονται 1 έως 2 μαθήματα)</a:t>
            </a:r>
          </a:p>
        </p:txBody>
      </p:sp>
      <p:pic>
        <p:nvPicPr>
          <p:cNvPr id="4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948E1B6-1DD4-44BB-8B19-A64CCF2303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7672"/>
            <a:ext cx="540327" cy="540327"/>
          </a:xfrm>
          <a:prstGeom prst="rect">
            <a:avLst/>
          </a:prstGeom>
        </p:spPr>
      </p:pic>
      <p:pic>
        <p:nvPicPr>
          <p:cNvPr id="5" name="Εικόνα 3">
            <a:extLst>
              <a:ext uri="{FF2B5EF4-FFF2-40B4-BE49-F238E27FC236}">
                <a16:creationId xmlns:a16="http://schemas.microsoft.com/office/drawing/2014/main" id="{450FDEA5-C5DF-5C28-545B-255C9D0CA5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152" y="6262255"/>
            <a:ext cx="593848" cy="59574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ED2C1F-9E93-EBBC-1B0A-36EEC5660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773" y="1702627"/>
            <a:ext cx="6619875" cy="67627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2220692-8249-046F-832F-C9044470B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823" y="2342527"/>
            <a:ext cx="6629400" cy="13430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0C9D0B8-3CF6-4C6A-B966-3AD6CAE47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773" y="4023590"/>
            <a:ext cx="6638925" cy="3048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105C15F-36C4-4D0D-8693-6B19C72C13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823" y="4288503"/>
            <a:ext cx="6619875" cy="44672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A64A0C2-CE85-4C47-9D3F-55A816A7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823" y="4714875"/>
            <a:ext cx="66198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01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2402</Words>
  <Application>Microsoft Office PowerPoint</Application>
  <PresentationFormat>Ευρεία οθόνη</PresentationFormat>
  <Paragraphs>314</Paragraphs>
  <Slides>32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Calibri,Helvetica,sans-serif,EmojiFont,Apple Color Emoji,Segoe UI Emoji,NotoColorEmoji,Segoe UI Symbol,Android Emoji,EmojiSymbols</vt:lpstr>
      <vt:lpstr>Monotype Corsiva</vt:lpstr>
      <vt:lpstr>Symbol</vt:lpstr>
      <vt:lpstr>Times New Roman</vt:lpstr>
      <vt:lpstr>Wingdings</vt:lpstr>
      <vt:lpstr>Θέμα του Office</vt:lpstr>
      <vt:lpstr>Κατεύθυνση Οπωροκηπευτικών &amp; Αρχιτεκτονικής Τοπίου</vt:lpstr>
      <vt:lpstr>Τομέας Οπωροκηπευτικών &amp; Αρχιτεκτονικής Τοπίου</vt:lpstr>
      <vt:lpstr>Προσωπικό τομέα</vt:lpstr>
      <vt:lpstr>Επιστημονικά πεδία «Οπωροκηπευτικών»</vt:lpstr>
      <vt:lpstr>Παροχή ειδικών γνώσεων κατεύθυνσης «Οπωροκηπευτικών &amp; Αρχιτεκτονικής Τοπίου»</vt:lpstr>
      <vt:lpstr>Παροχή ειδικών γνώσεων κατεύθυνσης «Οπωροκηπευτικών &amp; Αρχιτεκτονικής Τοπίου»  σε τομείς αιχμής</vt:lpstr>
      <vt:lpstr>Εκπαίδευση - Ειδίκευση – Κατεύθυνση Οπωροκηπευτικών</vt:lpstr>
      <vt:lpstr>Υποχρεωτικά Μαθήματα Κατεύθυνσης</vt:lpstr>
      <vt:lpstr>Επιλογής Υποχρεωτικά Κατεύθυνσης (επιλέγονται 1 έως 2 μαθήματα)</vt:lpstr>
      <vt:lpstr>Επιλογής Υποχρεωτικά Κατεύθυνσης (επιλέγονται 1 έως 2 μαθήματα)</vt:lpstr>
      <vt:lpstr>ΜΑΘΗΜΑΤΑ ΕΛΕΥΘΕΡΗΣ ΕΠΙΛΟΓΗΣ</vt:lpstr>
      <vt:lpstr>Διπλωματική Εργασία</vt:lpstr>
      <vt:lpstr>Υποδομές τομέα</vt:lpstr>
      <vt:lpstr>Επαγγελματική αποκατάσταση  αποφοίτων κατεύθυνσης</vt:lpstr>
      <vt:lpstr>Έρευνα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Ελαιοκομία Εργαστήριο Ελαιοκομίας, Αμπελουργίας και Συστημάτων Αγροοικολογικής Παραγωγής </vt:lpstr>
      <vt:lpstr>Αμπελουργία Εργαστήριο Ελαιοκομίας, Αμπελουργίας και Συστημάτων Αγροοικολογικής Παραγωγής</vt:lpstr>
      <vt:lpstr>Παρουσίαση του PowerPoint</vt:lpstr>
      <vt:lpstr>Παρουσίαση του PowerPoint</vt:lpstr>
      <vt:lpstr>Ελαιοκομία – Αμπελουργία ακριβείας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Επιχειρηματική ιστοκαλλιέργεια για παραγωγή υγιούς Π.Υ.</vt:lpstr>
      <vt:lpstr>Ο διευθυντής και τα μέλη του Τομέα  είναι στην διάθεσή σας για τυχόν πληροφορίες και σχόλια  που αφορούν  το έργο του Τομέα και την κατεύθυνση σπουδών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Emmanouil Kabourakis</dc:creator>
  <cp:lastModifiedBy>Emmanouil Kabourakis</cp:lastModifiedBy>
  <cp:revision>68</cp:revision>
  <dcterms:created xsi:type="dcterms:W3CDTF">2021-10-16T03:58:50Z</dcterms:created>
  <dcterms:modified xsi:type="dcterms:W3CDTF">2024-09-23T08:48:37Z</dcterms:modified>
</cp:coreProperties>
</file>