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3" r:id="rId1"/>
  </p:sldMasterIdLst>
  <p:notesMasterIdLst>
    <p:notesMasterId r:id="rId22"/>
  </p:notesMasterIdLst>
  <p:sldIdLst>
    <p:sldId id="256" r:id="rId2"/>
    <p:sldId id="257" r:id="rId3"/>
    <p:sldId id="267" r:id="rId4"/>
    <p:sldId id="286" r:id="rId5"/>
    <p:sldId id="268" r:id="rId6"/>
    <p:sldId id="282" r:id="rId7"/>
    <p:sldId id="283" r:id="rId8"/>
    <p:sldId id="284" r:id="rId9"/>
    <p:sldId id="285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81" r:id="rId19"/>
    <p:sldId id="279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5765" autoAdjust="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73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FD68-880F-4812-823D-A0A357146A94}" type="datetimeFigureOut">
              <a:rPr lang="el-GR" smtClean="0"/>
              <a:t>23/9/2024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27178-BEB4-4D79-94DB-A000E4A7F9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944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9B64-64B9-4581-97D6-E3D4E371FCAC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tx1">
                    <a:lumMod val="50000"/>
                    <a:lumOff val="50000"/>
                  </a:schemeClr>
                </a:solidFill>
              </a:rPr>
              <a:t>Επιμέλεια διαφανειών Καθ. Εμμανουήλ Τραντάς</a:t>
            </a:r>
            <a:endParaRPr lang="el-G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0CBD-36D0-4EDD-B119-EAFEF0D498A1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832D16D-7B05-AFA2-3B5E-3B31D85ACE1E}"/>
              </a:ext>
            </a:extLst>
          </p:cNvPr>
          <p:cNvSpPr txBox="1"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"/>
            </a:stretch>
          </a:blip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844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808D-002D-4646-8C5D-EE86CEA98DBD}" type="datetime1">
              <a:rPr lang="el-GR" smtClean="0"/>
              <a:t>23/9/2024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 διαφανειών Καθ. Εμμανουήλ Τραντάς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0CBD-36D0-4EDD-B119-EAFEF0D498A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500618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808D-002D-4646-8C5D-EE86CEA98DBD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 διαφανειών Καθ. Εμμανουήλ Τραντάς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0CBD-36D0-4EDD-B119-EAFEF0D498A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589403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808D-002D-4646-8C5D-EE86CEA98DBD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 διαφανειών Καθ. Εμμανουήλ Τραντάς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0CBD-36D0-4EDD-B119-EAFEF0D498A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183128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808D-002D-4646-8C5D-EE86CEA98DBD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 διαφανειών Καθ. Εμμανουήλ Τραντάς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0CBD-36D0-4EDD-B119-EAFEF0D498A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736329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808D-002D-4646-8C5D-EE86CEA98DBD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 διαφανειών Καθ. Εμμανουήλ Τραντάς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0CBD-36D0-4EDD-B119-EAFEF0D498A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375265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808D-002D-4646-8C5D-EE86CEA98DBD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 διαφανειών Καθ. Εμμανουήλ Τραντάς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0CBD-36D0-4EDD-B119-EAFEF0D498A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4763971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AD85-2B55-4F5D-AF33-B5DB8878B165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 διαφανειών Καθ. Εμμανουήλ Τραντάς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0CBD-36D0-4EDD-B119-EAFEF0D498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35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CAEF-0495-4BA8-BBD0-7F6B233B58B6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 διαφανειών Καθ. Εμμανουήλ Τραντάς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0CBD-36D0-4EDD-B119-EAFEF0D498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042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D673-AEB1-4CB4-B3EF-3C2EAD9F797A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 διαφανειών Καθ. Εμμανουήλ Τραντάς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0CBD-36D0-4EDD-B119-EAFEF0D498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86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A567-995F-4AF6-B799-AF930458F61D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 διαφανειών Καθ. Εμμανουήλ Τραντάς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0CBD-36D0-4EDD-B119-EAFEF0D498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268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8056-7B40-48AC-BE61-7D6BD40F4026}" type="datetime1">
              <a:rPr lang="el-GR" smtClean="0"/>
              <a:t>23/9/2024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 διαφανειών Καθ. Εμμανουήλ Τραντάς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0CBD-36D0-4EDD-B119-EAFEF0D498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5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442C-2C69-4F77-92BF-1A288CE70BF7}" type="datetime1">
              <a:rPr lang="el-GR" smtClean="0"/>
              <a:t>23/9/2024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 διαφανειών Καθ. Εμμανουήλ Τραντάς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0CBD-36D0-4EDD-B119-EAFEF0D498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622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B17F-8B75-40D4-899C-28D112412888}" type="datetime1">
              <a:rPr lang="el-GR" smtClean="0"/>
              <a:t>23/9/2024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 διαφανειών Καθ. Εμμανουήλ Τραντάς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0CBD-36D0-4EDD-B119-EAFEF0D498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385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808D-002D-4646-8C5D-EE86CEA98DBD}" type="datetime1">
              <a:rPr lang="el-GR" smtClean="0"/>
              <a:t>23/9/2024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 διαφανειών Καθ. Εμμανουήλ Τραντάς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0CBD-36D0-4EDD-B119-EAFEF0D498A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710256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BC10-8BDA-4008-8A03-7136F09D5F76}" type="datetime1">
              <a:rPr lang="el-GR" smtClean="0"/>
              <a:t>23/9/2024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 διαφανειών Καθ. Εμμανουήλ Τραντάς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0CBD-36D0-4EDD-B119-EAFEF0D498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55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D66A-7EC4-4F0F-B4AF-62444C4E2557}" type="datetime1">
              <a:rPr lang="el-GR" smtClean="0"/>
              <a:t>23/9/2024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Επιμέλεια διαφανειών Καθ. Εμμανουήλ Τραντάς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0CBD-36D0-4EDD-B119-EAFEF0D498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273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A4D808D-002D-4646-8C5D-EE86CEA98DBD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l-GR"/>
              <a:t>Επιμέλεια διαφανειών Καθ. Εμμανουήλ Τραντάς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6300CBD-36D0-4EDD-B119-EAFEF0D498A1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F6F36FC-4351-A54F-40F1-FDB0A39DEF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7543" y="1489007"/>
            <a:ext cx="5544457" cy="536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57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  <p:sldLayoutId id="2147484325" r:id="rId12"/>
    <p:sldLayoutId id="2147484326" r:id="rId13"/>
    <p:sldLayoutId id="2147484327" r:id="rId14"/>
    <p:sldLayoutId id="2147484328" r:id="rId15"/>
    <p:sldLayoutId id="2147484329" r:id="rId16"/>
    <p:sldLayoutId id="2147484330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5BE2BF4-94BE-4465-B96B-DFBEC1AE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696462"/>
            <a:ext cx="1142245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300CBD-36D0-4EDD-B119-EAFEF0D498A1}" type="slidenum">
              <a:rPr lang="el-GR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E29F260-124E-4400-9123-3ED29BE638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06467" y="1105650"/>
            <a:ext cx="10016167" cy="2387600"/>
          </a:xfrm>
        </p:spPr>
        <p:txBody>
          <a:bodyPr>
            <a:normAutofit/>
          </a:bodyPr>
          <a:lstStyle/>
          <a:p>
            <a:pPr algn="ctr">
              <a:tabLst>
                <a:tab pos="447675" algn="l"/>
              </a:tabLst>
            </a:pPr>
            <a:r>
              <a:rPr lang="el-GR" b="1" dirty="0" err="1"/>
              <a:t>Σχολη</a:t>
            </a:r>
            <a:r>
              <a:rPr lang="el-GR" b="1" dirty="0"/>
              <a:t> </a:t>
            </a:r>
            <a:r>
              <a:rPr lang="el-GR" b="1" dirty="0" err="1"/>
              <a:t>γεωπονικων</a:t>
            </a:r>
            <a:r>
              <a:rPr lang="el-GR" b="1" dirty="0"/>
              <a:t> </a:t>
            </a:r>
            <a:r>
              <a:rPr lang="el-GR" b="1" dirty="0" err="1"/>
              <a:t>επιστημων</a:t>
            </a:r>
            <a:br>
              <a:rPr lang="en-US" b="1" dirty="0"/>
            </a:br>
            <a:r>
              <a:rPr lang="el-GR" b="1" dirty="0"/>
              <a:t>ΤΜΗΜΑ ΓΕΩΠΟΝΙΑΣ</a:t>
            </a:r>
            <a:br>
              <a:rPr lang="el-GR" b="1" dirty="0"/>
            </a:br>
            <a:r>
              <a:rPr lang="el-GR" b="1" dirty="0"/>
              <a:t>	ΤΟΜΕΑΣ ΑΞΙΟΠΟΙΗΣΗΣ ΦΥΣΙΚΩΝ ΠΟΡΩΝ</a:t>
            </a:r>
            <a:r>
              <a:rPr lang="en-US" b="1" dirty="0"/>
              <a:t> (</a:t>
            </a:r>
            <a:r>
              <a:rPr lang="el-GR" b="1" dirty="0"/>
              <a:t>Α.Φ.Π.)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E3FF389-FA9E-4E54-9ACB-FD864DE3763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40378" y="4416292"/>
            <a:ext cx="8844518" cy="417512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l-GR" dirty="0">
                <a:solidFill>
                  <a:schemeClr val="tx1"/>
                </a:solidFill>
              </a:rPr>
              <a:t>Διευθύντρια Τομέα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l-GR" dirty="0">
                <a:solidFill>
                  <a:schemeClr val="tx1"/>
                </a:solidFill>
              </a:rPr>
              <a:t> Δρ. Κόκκινου Ελένη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ekokinou@hmu.gr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AB011AE-0AD6-4E57-8E8A-210509EE96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0" y="70243"/>
            <a:ext cx="1674460" cy="1674460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9645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B7A6-579E-4461-B216-DB7DE85EA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785" y="-131153"/>
            <a:ext cx="6372429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ΔΙΑΧΕΙΡΙΣΗ ΥΔΑΤΙΝΩΝ ΠΟΡΩΝ	</a:t>
            </a:r>
          </a:p>
        </p:txBody>
      </p:sp>
      <p:pic>
        <p:nvPicPr>
          <p:cNvPr id="16" name="Content Placeholder 15" descr="Εικόνα που περιέχει εξωτερικός χώρος/ύπαιθρος, δέντρο, φυτό, σπίτι&#10;&#10;Περιγραφή που δημιουργήθηκε αυτόματα">
            <a:extLst>
              <a:ext uri="{FF2B5EF4-FFF2-40B4-BE49-F238E27FC236}">
                <a16:creationId xmlns:a16="http://schemas.microsoft.com/office/drawing/2014/main" id="{D5EDFBD0-4D55-4623-958B-CD28AE1043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42673" y="1155939"/>
            <a:ext cx="5370831" cy="3927326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58947-982F-4640-B4AF-F4E81F8B9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5613" y="1375914"/>
            <a:ext cx="4819653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 err="1">
                <a:solidFill>
                  <a:schemeClr val="tx1"/>
                </a:solidFill>
              </a:rPr>
              <a:t>Σχεδι</a:t>
            </a:r>
            <a:r>
              <a:rPr lang="en-US" sz="1800" dirty="0">
                <a:solidFill>
                  <a:schemeClr val="tx1"/>
                </a:solidFill>
              </a:rPr>
              <a:t>ασμός και βελτιστοποίηση φυσικών συστημάτων επεξεργασίας υγρών αποβλήτων</a:t>
            </a:r>
          </a:p>
          <a:p>
            <a:r>
              <a:rPr lang="en-US" sz="1800" dirty="0">
                <a:solidFill>
                  <a:schemeClr val="tx1"/>
                </a:solidFill>
              </a:rPr>
              <a:t>Επανα</a:t>
            </a:r>
            <a:r>
              <a:rPr lang="en-US" sz="1800" dirty="0" err="1">
                <a:solidFill>
                  <a:schemeClr val="tx1"/>
                </a:solidFill>
              </a:rPr>
              <a:t>χρησιμο</a:t>
            </a:r>
            <a:r>
              <a:rPr lang="en-US" sz="1800" dirty="0">
                <a:solidFill>
                  <a:schemeClr val="tx1"/>
                </a:solidFill>
              </a:rPr>
              <a:t>ποίηση υγρών αποβλήτων στη γεωργία</a:t>
            </a:r>
          </a:p>
          <a:p>
            <a:endParaRPr lang="en-US" sz="1800" dirty="0"/>
          </a:p>
        </p:txBody>
      </p:sp>
      <p:sp>
        <p:nvSpPr>
          <p:cNvPr id="3" name="Θέση αριθμού διαφάνειας 4">
            <a:extLst>
              <a:ext uri="{FF2B5EF4-FFF2-40B4-BE49-F238E27FC236}">
                <a16:creationId xmlns:a16="http://schemas.microsoft.com/office/drawing/2014/main" id="{2C5CC634-F39D-D61A-207F-9BEC208D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5767" y="6095189"/>
            <a:ext cx="1142245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66300CBD-36D0-4EDD-B119-EAFEF0D498A1}" type="slidenum">
              <a:rPr lang="en-US" smtClean="0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3DF8B-C7C9-4A2D-98BF-838AA458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413" y="-132428"/>
            <a:ext cx="4205003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/>
              <a:t>ΕΞΥΠΝΗ ΓΕΩΡΓΙΑ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80A673E-92DE-47B9-891C-8E1EB085D5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8971" y="1263841"/>
            <a:ext cx="6297688" cy="3541071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82050-36FE-4A27-BA08-DCA619277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8074" y="1320571"/>
            <a:ext cx="4819653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Υπ</a:t>
            </a:r>
            <a:r>
              <a:rPr lang="en-US" sz="1800" dirty="0" err="1">
                <a:solidFill>
                  <a:schemeClr val="tx1"/>
                </a:solidFill>
              </a:rPr>
              <a:t>ολογισμός</a:t>
            </a:r>
            <a:r>
              <a:rPr lang="en-US" sz="1800" dirty="0">
                <a:solidFill>
                  <a:schemeClr val="tx1"/>
                </a:solidFill>
              </a:rPr>
              <a:t> α</a:t>
            </a:r>
            <a:r>
              <a:rPr lang="en-US" sz="1800" dirty="0" err="1">
                <a:solidFill>
                  <a:schemeClr val="tx1"/>
                </a:solidFill>
              </a:rPr>
              <a:t>ρδευτικών</a:t>
            </a:r>
            <a:r>
              <a:rPr lang="en-US" sz="1800" dirty="0">
                <a:solidFill>
                  <a:schemeClr val="tx1"/>
                </a:solidFill>
              </a:rPr>
              <a:t> ανα</a:t>
            </a:r>
            <a:r>
              <a:rPr lang="en-US" sz="1800" dirty="0" err="1">
                <a:solidFill>
                  <a:schemeClr val="tx1"/>
                </a:solidFill>
              </a:rPr>
              <a:t>γκών</a:t>
            </a:r>
            <a:r>
              <a:rPr lang="en-US" sz="1800" dirty="0">
                <a:solidFill>
                  <a:schemeClr val="tx1"/>
                </a:solidFill>
              </a:rPr>
              <a:t> κα</a:t>
            </a:r>
            <a:r>
              <a:rPr lang="en-US" sz="1800" dirty="0" err="1">
                <a:solidFill>
                  <a:schemeClr val="tx1"/>
                </a:solidFill>
              </a:rPr>
              <a:t>λλιέργει</a:t>
            </a:r>
            <a:r>
              <a:rPr lang="en-US" sz="1800" dirty="0">
                <a:solidFill>
                  <a:schemeClr val="tx1"/>
                </a:solidFill>
              </a:rPr>
              <a:t>ας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Μελέτη</a:t>
            </a:r>
            <a:r>
              <a:rPr lang="en-US" sz="1800" dirty="0">
                <a:solidFill>
                  <a:schemeClr val="tx1"/>
                </a:solidFill>
              </a:rPr>
              <a:t> επιπ</a:t>
            </a:r>
            <a:r>
              <a:rPr lang="en-US" sz="1800" dirty="0" err="1">
                <a:solidFill>
                  <a:schemeClr val="tx1"/>
                </a:solidFill>
              </a:rPr>
              <a:t>τώσεων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της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κλιμ</a:t>
            </a:r>
            <a:r>
              <a:rPr lang="en-US" sz="1800" dirty="0">
                <a:solidFill>
                  <a:schemeClr val="tx1"/>
                </a:solidFill>
              </a:rPr>
              <a:t>ατικής αλλαγής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Σχεδι</a:t>
            </a:r>
            <a:r>
              <a:rPr lang="en-US" sz="1800" dirty="0">
                <a:solidFill>
                  <a:schemeClr val="tx1"/>
                </a:solidFill>
              </a:rPr>
              <a:t>ασμός και μελέτη συστημάτων παρακολούθησης και διαχείρισης άρδευσης</a:t>
            </a:r>
          </a:p>
          <a:p>
            <a:pPr marL="0" indent="0"/>
            <a:endParaRPr lang="en-US" sz="1800" dirty="0"/>
          </a:p>
          <a:p>
            <a:endParaRPr lang="en-US" sz="1800" dirty="0"/>
          </a:p>
        </p:txBody>
      </p:sp>
      <p:sp>
        <p:nvSpPr>
          <p:cNvPr id="3" name="Θέση αριθμού διαφάνειας 4">
            <a:extLst>
              <a:ext uri="{FF2B5EF4-FFF2-40B4-BE49-F238E27FC236}">
                <a16:creationId xmlns:a16="http://schemas.microsoft.com/office/drawing/2014/main" id="{433A4D1A-BB55-59A3-300E-C189CF83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5767" y="6095189"/>
            <a:ext cx="1142245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66300CBD-36D0-4EDD-B119-EAFEF0D498A1}" type="slidenum">
              <a:rPr lang="en-US" smtClean="0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6F4AA-F6E6-4FC3-84B9-47B9EF15E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243" y="-137073"/>
            <a:ext cx="9512030" cy="11234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2400" b="1" dirty="0"/>
              <a:t>ΚΑΛΛΙΕΡΓΕΙΕΣ ΕΚΤΟΣ ΕΔΑΦΟΥΣ</a:t>
            </a:r>
            <a:endParaRPr lang="en-US" sz="2400" b="1" dirty="0"/>
          </a:p>
        </p:txBody>
      </p:sp>
      <p:pic>
        <p:nvPicPr>
          <p:cNvPr id="6" name="Θέση περιεχομένου 5" descr="Εικόνα που περιέχει κτίριο&#10;&#10;Περιγραφή που δημιουργήθηκε αυτόματα">
            <a:extLst>
              <a:ext uri="{FF2B5EF4-FFF2-40B4-BE49-F238E27FC236}">
                <a16:creationId xmlns:a16="http://schemas.microsoft.com/office/drawing/2014/main" id="{C0976566-E3CF-49C7-AC22-4EAF1FE5DA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76574" y="1288687"/>
            <a:ext cx="5203097" cy="4144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2D592-B9D3-48C0-AE4F-4A55FADB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157" y="1288687"/>
            <a:ext cx="3822189" cy="374276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Αυτοματισμοί συστημάτων άρδευσης, λίπανσης, κλίματος θερμοκηπίου</a:t>
            </a:r>
          </a:p>
          <a:p>
            <a:r>
              <a:rPr lang="el-GR" sz="2400" dirty="0">
                <a:solidFill>
                  <a:schemeClr val="tx1"/>
                </a:solidFill>
              </a:rPr>
              <a:t>Μελέτη υδραυλικών ιδιοτήτων </a:t>
            </a:r>
            <a:r>
              <a:rPr lang="el-GR" sz="2400" dirty="0" err="1">
                <a:solidFill>
                  <a:schemeClr val="tx1"/>
                </a:solidFill>
              </a:rPr>
              <a:t>υδροπονικών</a:t>
            </a:r>
            <a:r>
              <a:rPr lang="el-GR" sz="2400" dirty="0">
                <a:solidFill>
                  <a:schemeClr val="tx1"/>
                </a:solidFill>
              </a:rPr>
              <a:t> υποστρωμάτων</a:t>
            </a:r>
          </a:p>
          <a:p>
            <a:r>
              <a:rPr lang="el-GR" sz="2400" dirty="0">
                <a:solidFill>
                  <a:schemeClr val="tx1"/>
                </a:solidFill>
              </a:rPr>
              <a:t>Μελέτη νέων κηπευτικών</a:t>
            </a:r>
            <a:endParaRPr lang="el-GR" sz="2400" dirty="0">
              <a:solidFill>
                <a:schemeClr val="tx1"/>
              </a:solidFill>
              <a:cs typeface="Arial"/>
            </a:endParaRPr>
          </a:p>
          <a:p>
            <a:endParaRPr lang="el-GR" sz="2400" dirty="0"/>
          </a:p>
          <a:p>
            <a:endParaRPr lang="en-US" sz="2400" dirty="0"/>
          </a:p>
        </p:txBody>
      </p:sp>
      <p:sp>
        <p:nvSpPr>
          <p:cNvPr id="3" name="Θέση αριθμού διαφάνειας 4">
            <a:extLst>
              <a:ext uri="{FF2B5EF4-FFF2-40B4-BE49-F238E27FC236}">
                <a16:creationId xmlns:a16="http://schemas.microsoft.com/office/drawing/2014/main" id="{6D68F8D9-2202-ECC1-A29E-9A894D78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5767" y="6095189"/>
            <a:ext cx="1142245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66300CBD-36D0-4EDD-B119-EAFEF0D498A1}" type="slidenum">
              <a:rPr lang="en-US" smtClean="0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9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7039-12DF-43AA-BB12-613D8FFD8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166" y="198408"/>
            <a:ext cx="8534400" cy="11377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/>
              <a:t>ΦυσικΑ</a:t>
            </a:r>
            <a:r>
              <a:rPr lang="en-US" sz="3200" b="1" dirty="0"/>
              <a:t> </a:t>
            </a:r>
            <a:r>
              <a:rPr lang="en-US" sz="3200" b="1" dirty="0" err="1"/>
              <a:t>εδ</a:t>
            </a:r>
            <a:r>
              <a:rPr lang="en-US" sz="3200" b="1" dirty="0"/>
              <a:t>αφο-βελτιωτικΑ</a:t>
            </a:r>
          </a:p>
        </p:txBody>
      </p:sp>
      <p:pic>
        <p:nvPicPr>
          <p:cNvPr id="7" name="Content Placeholder 6" descr="Εικόνα που περιέχει εξωτερικός χώρος/ύπαιθρος, δέντρο, φυτοκοινωνία, έδαφος&#10;&#10;Περιγραφή που δημιουργήθηκε αυτόματα">
            <a:extLst>
              <a:ext uri="{FF2B5EF4-FFF2-40B4-BE49-F238E27FC236}">
                <a16:creationId xmlns:a16="http://schemas.microsoft.com/office/drawing/2014/main" id="{DC1C01CF-D478-4597-8BF4-4ED857304E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11728" y="1881517"/>
            <a:ext cx="5684272" cy="328570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FBF42A-22D0-4EC4-8911-501827FC9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6303" y="1760191"/>
            <a:ext cx="4419171" cy="35758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Σχεδι</a:t>
            </a:r>
            <a:r>
              <a:rPr lang="en-US" dirty="0">
                <a:solidFill>
                  <a:schemeClr val="tx1"/>
                </a:solidFill>
              </a:rPr>
              <a:t>ασμός και μελέτης συστημάτων παραγωγής εδαφοβελτιωτικών</a:t>
            </a:r>
          </a:p>
          <a:p>
            <a:r>
              <a:rPr lang="en-US" dirty="0" err="1">
                <a:solidFill>
                  <a:schemeClr val="tx1"/>
                </a:solidFill>
              </a:rPr>
              <a:t>Μελέτη</a:t>
            </a:r>
            <a:r>
              <a:rPr lang="en-US" dirty="0">
                <a:solidFill>
                  <a:schemeClr val="tx1"/>
                </a:solidFill>
              </a:rPr>
              <a:t> α</a:t>
            </a:r>
            <a:r>
              <a:rPr lang="en-US" dirty="0" err="1">
                <a:solidFill>
                  <a:schemeClr val="tx1"/>
                </a:solidFill>
              </a:rPr>
              <a:t>ξιο</a:t>
            </a:r>
            <a:r>
              <a:rPr lang="en-US" dirty="0">
                <a:solidFill>
                  <a:schemeClr val="tx1"/>
                </a:solidFill>
              </a:rPr>
              <a:t>ποίησης βιοαποβλήτων από διαφορετικές πηγές</a:t>
            </a:r>
          </a:p>
          <a:p>
            <a:r>
              <a:rPr lang="en-US" dirty="0" err="1">
                <a:solidFill>
                  <a:schemeClr val="tx1"/>
                </a:solidFill>
              </a:rPr>
              <a:t>Μελέτη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της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θετικής</a:t>
            </a:r>
            <a:r>
              <a:rPr lang="en-US" dirty="0">
                <a:solidFill>
                  <a:schemeClr val="tx1"/>
                </a:solidFill>
              </a:rPr>
              <a:t> επ</a:t>
            </a:r>
            <a:r>
              <a:rPr lang="en-US" dirty="0" err="1">
                <a:solidFill>
                  <a:schemeClr val="tx1"/>
                </a:solidFill>
              </a:rPr>
              <a:t>ίδρ</a:t>
            </a:r>
            <a:r>
              <a:rPr lang="en-US" dirty="0">
                <a:solidFill>
                  <a:schemeClr val="tx1"/>
                </a:solidFill>
              </a:rPr>
              <a:t>ασης των εδαφοβελτιωτικών στις καλλιέργειες</a:t>
            </a:r>
          </a:p>
          <a:p>
            <a:endParaRPr lang="en-US" dirty="0"/>
          </a:p>
        </p:txBody>
      </p:sp>
      <p:sp>
        <p:nvSpPr>
          <p:cNvPr id="3" name="Θέση αριθμού διαφάνειας 4">
            <a:extLst>
              <a:ext uri="{FF2B5EF4-FFF2-40B4-BE49-F238E27FC236}">
                <a16:creationId xmlns:a16="http://schemas.microsoft.com/office/drawing/2014/main" id="{C8396806-398A-B6A0-0646-1A5E57D7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5767" y="6095189"/>
            <a:ext cx="1142245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66300CBD-36D0-4EDD-B119-EAFEF0D498A1}" type="slidenum">
              <a:rPr lang="en-US" smtClean="0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2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AD97-877B-4810-A2BB-C3DEFC600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733" y="0"/>
            <a:ext cx="5193102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Παρα</a:t>
            </a:r>
            <a:r>
              <a:rPr lang="en-US" sz="3200" b="1" dirty="0" err="1"/>
              <a:t>γωγή</a:t>
            </a:r>
            <a:r>
              <a:rPr lang="en-US" sz="3200" b="1" dirty="0"/>
              <a:t> </a:t>
            </a:r>
            <a:r>
              <a:rPr lang="en-US" sz="3200" b="1" dirty="0" err="1"/>
              <a:t>ζωοτροφ</a:t>
            </a:r>
            <a:r>
              <a:rPr lang="el-GR" sz="3200" b="1" dirty="0"/>
              <a:t>Ω</a:t>
            </a:r>
            <a:r>
              <a:rPr lang="en-US" sz="3200" b="1" dirty="0"/>
              <a:t>ν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CB22C9E9-D036-4134-96F6-411AF1976D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42673" y="1899912"/>
            <a:ext cx="6087513" cy="325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8075D-66E5-4A1E-A7A6-85240F11A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7323" y="1557619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Σχεδι</a:t>
            </a:r>
            <a:r>
              <a:rPr lang="en-US" sz="2000" dirty="0">
                <a:solidFill>
                  <a:schemeClr val="tx1"/>
                </a:solidFill>
              </a:rPr>
              <a:t>ασμός και μελέτη συστημάτων παραγωγής συστατικών ζωοτροφών με διεργασίες ξήρανσης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Μελέτη</a:t>
            </a:r>
            <a:r>
              <a:rPr lang="en-US" sz="2000" dirty="0">
                <a:solidFill>
                  <a:schemeClr val="tx1"/>
                </a:solidFill>
              </a:rPr>
              <a:t> α</a:t>
            </a:r>
            <a:r>
              <a:rPr lang="en-US" sz="2000" dirty="0" err="1">
                <a:solidFill>
                  <a:schemeClr val="tx1"/>
                </a:solidFill>
              </a:rPr>
              <a:t>ξιο</a:t>
            </a:r>
            <a:r>
              <a:rPr lang="en-US" sz="2000" dirty="0">
                <a:solidFill>
                  <a:schemeClr val="tx1"/>
                </a:solidFill>
              </a:rPr>
              <a:t>ποίησης βιοαποβλήτων από διαφορετικές πηγές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Εφ</a:t>
            </a:r>
            <a:r>
              <a:rPr lang="en-US" sz="2000" dirty="0">
                <a:solidFill>
                  <a:schemeClr val="tx1"/>
                </a:solidFill>
              </a:rPr>
              <a:t>αρμογές σε σιτηρέσια</a:t>
            </a:r>
          </a:p>
        </p:txBody>
      </p:sp>
      <p:sp>
        <p:nvSpPr>
          <p:cNvPr id="3" name="Θέση αριθμού διαφάνειας 4">
            <a:extLst>
              <a:ext uri="{FF2B5EF4-FFF2-40B4-BE49-F238E27FC236}">
                <a16:creationId xmlns:a16="http://schemas.microsoft.com/office/drawing/2014/main" id="{C70D61EF-C095-0369-9909-58EE0249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5767" y="6095189"/>
            <a:ext cx="1142245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66300CBD-36D0-4EDD-B119-EAFEF0D498A1}" type="slidenum">
              <a:rPr lang="en-US" smtClean="0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8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967D6-80A2-4967-A991-09D2C76CC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582" y="21566"/>
            <a:ext cx="7225132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Παρα</a:t>
            </a:r>
            <a:r>
              <a:rPr lang="en-US" sz="3200" b="1" dirty="0" err="1"/>
              <a:t>γωγή</a:t>
            </a:r>
            <a:r>
              <a:rPr lang="en-US" sz="3200" b="1" dirty="0"/>
              <a:t> β</a:t>
            </a:r>
            <a:r>
              <a:rPr lang="en-US" sz="3200" b="1" dirty="0" err="1"/>
              <a:t>ιο</a:t>
            </a:r>
            <a:r>
              <a:rPr lang="en-US" sz="3200" b="1" dirty="0"/>
              <a:t>πλαστικΩν</a:t>
            </a:r>
          </a:p>
        </p:txBody>
      </p:sp>
      <p:pic>
        <p:nvPicPr>
          <p:cNvPr id="8" name="Content Placeholder 7" descr="A picture containing indoor, wall, kitchen, metal&#10;&#10;Description automatically generated">
            <a:extLst>
              <a:ext uri="{FF2B5EF4-FFF2-40B4-BE49-F238E27FC236}">
                <a16:creationId xmlns:a16="http://schemas.microsoft.com/office/drawing/2014/main" id="{469DC935-81F0-4603-A957-F37B94A1D0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7012" y="1539815"/>
            <a:ext cx="5657140" cy="3442386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B099E-2C8E-49FA-9F99-EF38E0D6F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3092" y="1366934"/>
            <a:ext cx="4819653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 err="1">
                <a:solidFill>
                  <a:schemeClr val="tx1"/>
                </a:solidFill>
              </a:rPr>
              <a:t>Βελτιστο</a:t>
            </a:r>
            <a:r>
              <a:rPr lang="en-US" sz="1800" dirty="0">
                <a:solidFill>
                  <a:schemeClr val="tx1"/>
                </a:solidFill>
              </a:rPr>
              <a:t>ποίηση διεργασιών παραγωγής βιοπλαστικών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Μελέτη</a:t>
            </a:r>
            <a:r>
              <a:rPr lang="en-US" sz="1800" dirty="0">
                <a:solidFill>
                  <a:schemeClr val="tx1"/>
                </a:solidFill>
              </a:rPr>
              <a:t> α</a:t>
            </a:r>
            <a:r>
              <a:rPr lang="en-US" sz="1800" dirty="0" err="1">
                <a:solidFill>
                  <a:schemeClr val="tx1"/>
                </a:solidFill>
              </a:rPr>
              <a:t>ξιο</a:t>
            </a:r>
            <a:r>
              <a:rPr lang="en-US" sz="1800" dirty="0">
                <a:solidFill>
                  <a:schemeClr val="tx1"/>
                </a:solidFill>
              </a:rPr>
              <a:t>ποίησης βιοαποβλήτων από διαφορετικές πηγές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Μελέτη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του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τέλους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κύκλου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ζωής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των</a:t>
            </a:r>
            <a:r>
              <a:rPr lang="en-US" sz="1800" dirty="0">
                <a:solidFill>
                  <a:schemeClr val="tx1"/>
                </a:solidFill>
              </a:rPr>
              <a:t> β</a:t>
            </a:r>
            <a:r>
              <a:rPr lang="en-US" sz="1800" dirty="0" err="1">
                <a:solidFill>
                  <a:schemeClr val="tx1"/>
                </a:solidFill>
              </a:rPr>
              <a:t>ιουλικών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με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την</a:t>
            </a:r>
            <a:r>
              <a:rPr lang="en-US" sz="1800" dirty="0">
                <a:solidFill>
                  <a:schemeClr val="tx1"/>
                </a:solidFill>
              </a:rPr>
              <a:t> απ</a:t>
            </a:r>
            <a:r>
              <a:rPr lang="en-US" sz="1800" dirty="0" err="1">
                <a:solidFill>
                  <a:schemeClr val="tx1"/>
                </a:solidFill>
              </a:rPr>
              <a:t>οικοδόμησή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τους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στο</a:t>
            </a:r>
            <a:r>
              <a:rPr lang="en-US" sz="1800" dirty="0">
                <a:solidFill>
                  <a:schemeClr val="tx1"/>
                </a:solidFill>
              </a:rPr>
              <a:t> π</a:t>
            </a:r>
            <a:r>
              <a:rPr lang="en-US" sz="1800" dirty="0" err="1">
                <a:solidFill>
                  <a:schemeClr val="tx1"/>
                </a:solidFill>
              </a:rPr>
              <a:t>ερι</a:t>
            </a:r>
            <a:r>
              <a:rPr lang="en-US" sz="1800" dirty="0">
                <a:solidFill>
                  <a:schemeClr val="tx1"/>
                </a:solidFill>
              </a:rPr>
              <a:t>βάλλον</a:t>
            </a:r>
          </a:p>
        </p:txBody>
      </p:sp>
      <p:sp>
        <p:nvSpPr>
          <p:cNvPr id="3" name="Θέση αριθμού διαφάνειας 4">
            <a:extLst>
              <a:ext uri="{FF2B5EF4-FFF2-40B4-BE49-F238E27FC236}">
                <a16:creationId xmlns:a16="http://schemas.microsoft.com/office/drawing/2014/main" id="{FAD297E9-4D3A-EFE2-3D6B-45A51A7D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5767" y="6095189"/>
            <a:ext cx="1142245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66300CBD-36D0-4EDD-B119-EAFEF0D498A1}" type="slidenum">
              <a:rPr lang="en-US" smtClean="0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0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124D9F5B-C72B-41EE-97C2-D3600B627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C64188-9241-43D4-8022-9E9FA125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3322" y="371741"/>
            <a:ext cx="4205003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>
                <a:solidFill>
                  <a:srgbClr val="FFFFFF"/>
                </a:solidFill>
              </a:rPr>
              <a:t>ΒιοκΑΥσιμ</a:t>
            </a:r>
            <a:r>
              <a:rPr lang="en-US" sz="3200" b="1" dirty="0">
                <a:solidFill>
                  <a:srgbClr val="FFFFFF"/>
                </a:solidFill>
              </a:rPr>
              <a:t>α</a:t>
            </a:r>
          </a:p>
        </p:txBody>
      </p:sp>
      <p:pic>
        <p:nvPicPr>
          <p:cNvPr id="21" name="Content Placeholder 20" descr="A sink with a faucet&#10;&#10;Description automatically generated with medium confidence">
            <a:extLst>
              <a:ext uri="{FF2B5EF4-FFF2-40B4-BE49-F238E27FC236}">
                <a16:creationId xmlns:a16="http://schemas.microsoft.com/office/drawing/2014/main" id="{A17F6CD9-7A28-4EBC-A5B4-BB207B8B66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54684" y="643467"/>
            <a:ext cx="4013199" cy="5350931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E96538-5FB6-4036-ABF7-FB5E6B014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8" y="685800"/>
            <a:ext cx="4819653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 err="1">
                <a:solidFill>
                  <a:schemeClr val="bg1"/>
                </a:solidFill>
              </a:rPr>
              <a:t>Βελτιστο</a:t>
            </a:r>
            <a:r>
              <a:rPr lang="en-US" sz="1800" dirty="0">
                <a:solidFill>
                  <a:schemeClr val="bg1"/>
                </a:solidFill>
              </a:rPr>
              <a:t>ποίηση διεργασιών παραγωγής βιοαερίου</a:t>
            </a:r>
          </a:p>
          <a:p>
            <a:r>
              <a:rPr lang="en-US" sz="1800" dirty="0" err="1">
                <a:solidFill>
                  <a:schemeClr val="bg1"/>
                </a:solidFill>
              </a:rPr>
              <a:t>Βελτιστο</a:t>
            </a:r>
            <a:r>
              <a:rPr lang="en-US" sz="1800" dirty="0">
                <a:solidFill>
                  <a:schemeClr val="bg1"/>
                </a:solidFill>
              </a:rPr>
              <a:t>ποίηση διεργασιών παραγωγής βιοντίζελ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180A64C-1862-4B1B-8953-FA96DEE4C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2859A51-B3CA-4126-956F-D0DCCBA21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ECA05ED-FBC3-48F4-8E6D-AB89EC608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EE24CC5-F080-45A3-B2B4-59A7BCA5A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3EC6EC2-2351-427C-90C2-F10791573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524D87A-9540-4F77-B006-823176623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Θέση αριθμού διαφάνειας 4">
            <a:extLst>
              <a:ext uri="{FF2B5EF4-FFF2-40B4-BE49-F238E27FC236}">
                <a16:creationId xmlns:a16="http://schemas.microsoft.com/office/drawing/2014/main" id="{065E2221-CDFC-732D-AC37-E04CE93D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5767" y="6095189"/>
            <a:ext cx="1142245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66300CBD-36D0-4EDD-B119-EAFEF0D498A1}" type="slidenum">
              <a:rPr lang="en-US" smtClean="0">
                <a:solidFill>
                  <a:schemeClr val="bg1"/>
                </a:solidFill>
              </a:rPr>
              <a:pPr defTabSz="914400">
                <a:spcAft>
                  <a:spcPts val="600"/>
                </a:spcAft>
              </a:p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49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17">
            <a:extLst>
              <a:ext uri="{FF2B5EF4-FFF2-40B4-BE49-F238E27FC236}">
                <a16:creationId xmlns:a16="http://schemas.microsoft.com/office/drawing/2014/main" id="{124D9F5B-C72B-41EE-97C2-D3600B627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C64188-9241-43D4-8022-9E9FA125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98" y="203622"/>
            <a:ext cx="10946921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b="1" dirty="0" err="1">
                <a:solidFill>
                  <a:srgbClr val="FFFFFF"/>
                </a:solidFill>
              </a:rPr>
              <a:t>Δι</a:t>
            </a:r>
            <a:r>
              <a:rPr lang="en-US" sz="2700" b="1" dirty="0">
                <a:solidFill>
                  <a:srgbClr val="FFFFFF"/>
                </a:solidFill>
              </a:rPr>
              <a:t>ατήρηση-προστασία του Ανθρακα στα γεωργικΑ εδΑφη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709" y="1815963"/>
            <a:ext cx="4887466" cy="360278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E96538-5FB6-4036-ABF7-FB5E6B014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3767" y="1612105"/>
            <a:ext cx="4819653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 err="1">
                <a:solidFill>
                  <a:schemeClr val="bg1"/>
                </a:solidFill>
              </a:rPr>
              <a:t>Μελέτη</a:t>
            </a:r>
            <a:r>
              <a:rPr lang="en-US" sz="1800" dirty="0">
                <a:solidFill>
                  <a:schemeClr val="bg1"/>
                </a:solidFill>
              </a:rPr>
              <a:t> β</a:t>
            </a:r>
            <a:r>
              <a:rPr lang="en-US" sz="1800" dirty="0" err="1">
                <a:solidFill>
                  <a:schemeClr val="bg1"/>
                </a:solidFill>
              </a:rPr>
              <a:t>ιολογικών</a:t>
            </a:r>
            <a:r>
              <a:rPr lang="en-US" sz="1800" dirty="0">
                <a:solidFill>
                  <a:schemeClr val="bg1"/>
                </a:solidFill>
              </a:rPr>
              <a:t> και </a:t>
            </a:r>
            <a:r>
              <a:rPr lang="en-US" sz="1800" dirty="0" err="1">
                <a:solidFill>
                  <a:schemeClr val="bg1"/>
                </a:solidFill>
              </a:rPr>
              <a:t>συμ</a:t>
            </a:r>
            <a:r>
              <a:rPr lang="en-US" sz="1800" dirty="0">
                <a:solidFill>
                  <a:schemeClr val="bg1"/>
                </a:solidFill>
              </a:rPr>
              <a:t>βατικών συστημάτων ελαιοκαλλιέργειας</a:t>
            </a:r>
          </a:p>
          <a:p>
            <a:r>
              <a:rPr lang="en-US" sz="1800" dirty="0" err="1">
                <a:solidFill>
                  <a:schemeClr val="bg1"/>
                </a:solidFill>
              </a:rPr>
              <a:t>Μελέτη</a:t>
            </a:r>
            <a:r>
              <a:rPr lang="en-US" sz="1800" dirty="0">
                <a:solidFill>
                  <a:schemeClr val="bg1"/>
                </a:solidFill>
              </a:rPr>
              <a:t> απ</a:t>
            </a:r>
            <a:r>
              <a:rPr lang="en-US" sz="1800" dirty="0" err="1">
                <a:solidFill>
                  <a:schemeClr val="bg1"/>
                </a:solidFill>
              </a:rPr>
              <a:t>οτυ</a:t>
            </a:r>
            <a:r>
              <a:rPr lang="en-US" sz="1800" dirty="0">
                <a:solidFill>
                  <a:schemeClr val="bg1"/>
                </a:solidFill>
              </a:rPr>
              <a:t>πώματος του κρητικού ελαιώνα και ξινόδενδρων</a:t>
            </a:r>
          </a:p>
        </p:txBody>
      </p:sp>
      <p:grpSp>
        <p:nvGrpSpPr>
          <p:cNvPr id="10" name="Group 19">
            <a:extLst>
              <a:ext uri="{FF2B5EF4-FFF2-40B4-BE49-F238E27FC236}">
                <a16:creationId xmlns:a16="http://schemas.microsoft.com/office/drawing/2014/main" id="{0180A64C-1862-4B1B-8953-FA96DEE4C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2859A51-B3CA-4126-956F-D0DCCBA21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ECA05ED-FBC3-48F4-8E6D-AB89EC608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EE24CC5-F080-45A3-B2B4-59A7BCA5A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3EC6EC2-2351-427C-90C2-F10791573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524D87A-9540-4F77-B006-823176623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Θέση αριθμού διαφάνειας 4">
            <a:extLst>
              <a:ext uri="{FF2B5EF4-FFF2-40B4-BE49-F238E27FC236}">
                <a16:creationId xmlns:a16="http://schemas.microsoft.com/office/drawing/2014/main" id="{D19E18FF-0461-7F61-861C-646D8F9B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5767" y="6095189"/>
            <a:ext cx="1142245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66300CBD-36D0-4EDD-B119-EAFEF0D498A1}" type="slidenum">
              <a:rPr lang="en-US" smtClean="0">
                <a:solidFill>
                  <a:schemeClr val="bg1"/>
                </a:solidFill>
              </a:rPr>
              <a:pPr defTabSz="914400">
                <a:spcAft>
                  <a:spcPts val="600"/>
                </a:spcAft>
              </a:p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61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9F8AD66-CC09-4C8D-94EE-932C3785B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E364623-3F66-4AAD-94F8-C053CD4F1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E37E17-44F9-4E44-8F2F-0E873C68E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D327A4D-ADCE-482F-9F55-3B64D197A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600A8AB-CDF2-4E93-92C8-2CCB8230B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F8EE76C-974C-43A5-806B-47687FCB9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FC3BF2D-25C6-4594-8B55-8F1185219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C64188-9241-43D4-8022-9E9FA125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395" y="89693"/>
            <a:ext cx="704455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dirty="0" err="1"/>
              <a:t>Μελ</a:t>
            </a:r>
            <a:r>
              <a:rPr lang="el-GR" sz="3300" b="1" dirty="0"/>
              <a:t>Ε</a:t>
            </a:r>
            <a:r>
              <a:rPr lang="en-US" sz="3300" b="1" dirty="0" err="1"/>
              <a:t>τη</a:t>
            </a:r>
            <a:r>
              <a:rPr lang="en-US" sz="3300" b="1" dirty="0"/>
              <a:t> </a:t>
            </a:r>
            <a:r>
              <a:rPr lang="en-US" sz="3300" b="1" dirty="0" err="1"/>
              <a:t>του</a:t>
            </a:r>
            <a:r>
              <a:rPr lang="en-US" sz="3300" b="1" dirty="0"/>
              <a:t> κ</a:t>
            </a:r>
            <a:r>
              <a:rPr lang="el-GR" sz="3300" b="1" dirty="0"/>
              <a:t>Υ</a:t>
            </a:r>
            <a:r>
              <a:rPr lang="en-US" sz="3300" b="1" dirty="0" err="1"/>
              <a:t>κλου</a:t>
            </a:r>
            <a:r>
              <a:rPr lang="en-US" sz="3300" b="1" dirty="0"/>
              <a:t> αζ</a:t>
            </a:r>
            <a:r>
              <a:rPr lang="el-GR" sz="3300" b="1" dirty="0"/>
              <a:t>Ω</a:t>
            </a:r>
            <a:r>
              <a:rPr lang="en-US" sz="3300" b="1" dirty="0" err="1"/>
              <a:t>του</a:t>
            </a:r>
            <a:r>
              <a:rPr lang="en-US" sz="3300" b="1" dirty="0"/>
              <a:t> </a:t>
            </a:r>
            <a:r>
              <a:rPr lang="en-US" sz="3300" b="1" dirty="0" err="1"/>
              <a:t>στ</a:t>
            </a:r>
            <a:r>
              <a:rPr lang="en-US" sz="3300" b="1" dirty="0"/>
              <a:t>α γεωργικ</a:t>
            </a:r>
            <a:r>
              <a:rPr lang="el-GR" sz="3300" b="1" dirty="0"/>
              <a:t>Α</a:t>
            </a:r>
            <a:r>
              <a:rPr lang="en-US" sz="3300" b="1" dirty="0"/>
              <a:t> </a:t>
            </a:r>
            <a:r>
              <a:rPr lang="en-US" sz="3300" b="1" dirty="0" err="1"/>
              <a:t>εδ</a:t>
            </a:r>
            <a:r>
              <a:rPr lang="el-GR" sz="3300" b="1" dirty="0"/>
              <a:t>Α</a:t>
            </a:r>
            <a:r>
              <a:rPr lang="en-US" sz="3300" b="1" dirty="0" err="1"/>
              <a:t>φη</a:t>
            </a:r>
            <a:endParaRPr lang="en-US" sz="33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A12C12-F8D4-4AC9-84E1-E4F85BFAB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070923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32" y="3825346"/>
            <a:ext cx="3092568" cy="231169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E96538-5FB6-4036-ABF7-FB5E6B014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6831" y="1226080"/>
            <a:ext cx="6952234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Μελέτη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των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διεργ</a:t>
            </a:r>
            <a:r>
              <a:rPr lang="en-US" dirty="0">
                <a:solidFill>
                  <a:schemeClr val="tx1"/>
                </a:solidFill>
              </a:rPr>
              <a:t>ασιών ανοργανοποίησης, νιτροποίησης και απονιτροποίησης σε γεωργικά εδάφη</a:t>
            </a:r>
          </a:p>
          <a:p>
            <a:r>
              <a:rPr lang="en-US" dirty="0" err="1">
                <a:solidFill>
                  <a:schemeClr val="tx1"/>
                </a:solidFill>
              </a:rPr>
              <a:t>Μελέτης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της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θρέψης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σε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συμ</a:t>
            </a:r>
            <a:r>
              <a:rPr lang="en-US" dirty="0">
                <a:solidFill>
                  <a:schemeClr val="tx1"/>
                </a:solidFill>
              </a:rPr>
              <a:t>βατικά και βιολογικά συστήματα</a:t>
            </a:r>
          </a:p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D8AD14-0613-481A-BA78-CCA8DD1F3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36D0C6A-5417-49B9-A556-98633131B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727C4A-D172-4E5A-9D28-9C04CC829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3D19D09-0DC1-4FC2-B1AD-011ED901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016FDD-D596-484A-87E8-CC1E7BAD8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7E80C5-88F9-44F8-A8D1-0F2F223A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Ομάδα 2"/>
          <p:cNvGrpSpPr/>
          <p:nvPr/>
        </p:nvGrpSpPr>
        <p:grpSpPr>
          <a:xfrm>
            <a:off x="484631" y="554113"/>
            <a:ext cx="3092569" cy="2666294"/>
            <a:chOff x="5753950" y="3476080"/>
            <a:chExt cx="3685164" cy="3177207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3950" y="3476080"/>
              <a:ext cx="3685164" cy="31772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Ορθογώνιο 6"/>
            <p:cNvSpPr/>
            <p:nvPr/>
          </p:nvSpPr>
          <p:spPr>
            <a:xfrm>
              <a:off x="5753950" y="3476080"/>
              <a:ext cx="1337187" cy="409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8541396" y="6243861"/>
              <a:ext cx="897718" cy="409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Θέση αριθμού διαφάνειας 4">
            <a:extLst>
              <a:ext uri="{FF2B5EF4-FFF2-40B4-BE49-F238E27FC236}">
                <a16:creationId xmlns:a16="http://schemas.microsoft.com/office/drawing/2014/main" id="{BEFCBA10-B18A-7E59-9D09-C3EB87C7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5767" y="6095189"/>
            <a:ext cx="1142245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66300CBD-36D0-4EDD-B119-EAFEF0D498A1}" type="slidenum">
              <a:rPr lang="en-US" smtClean="0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9B315F0-2F2E-4749-9C08-6F2B59723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5A481B-C639-4892-B0EF-4D8373A9B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639734" cy="6858000"/>
          </a:xfrm>
          <a:prstGeom prst="rect">
            <a:avLst/>
          </a:prstGeom>
          <a:solidFill>
            <a:schemeClr val="bg2">
              <a:lumMod val="75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2BD58B-6284-459E-9FF4-A97F3A569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438656" cy="6858000"/>
          </a:xfrm>
          <a:prstGeom prst="rect">
            <a:avLst/>
          </a:prstGeom>
          <a:solidFill>
            <a:schemeClr val="bg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1911703-8F76-418B-A5BE-312E5FF98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3449715"/>
            <a:ext cx="2981858" cy="3208867"/>
            <a:chOff x="9206969" y="2963333"/>
            <a:chExt cx="2981858" cy="32088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83E51D0-80D2-4A0E-BC33-FC2854416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6DDC556-F181-4330-9D5E-06CD9B5F7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1744895-D69C-4B43-BBB6-644C78E57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547E019-B61B-46EA-8987-B3A661CFB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A95601E-850C-471E-B37C-61C13AB1C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67C64188-9241-43D4-8022-9E9FA125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38" y="685798"/>
            <a:ext cx="6159273" cy="44958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Ευχ</a:t>
            </a:r>
            <a:r>
              <a:rPr lang="en-US" sz="4800" dirty="0"/>
              <a:t>αριστ</a:t>
            </a:r>
            <a:r>
              <a:rPr lang="en-US" sz="4800"/>
              <a:t>Ω</a:t>
            </a:r>
            <a:r>
              <a:rPr lang="en-US" sz="4800" dirty="0"/>
              <a:t> </a:t>
            </a:r>
            <a:r>
              <a:rPr lang="en-US" sz="4800"/>
              <a:t>γι</a:t>
            </a:r>
            <a:r>
              <a:rPr lang="en-US" sz="4800" dirty="0"/>
              <a:t>α την προσοχ</a:t>
            </a:r>
            <a:r>
              <a:rPr lang="en-US" sz="4800"/>
              <a:t>Η</a:t>
            </a:r>
            <a:r>
              <a:rPr lang="en-US" sz="4800" dirty="0"/>
              <a:t> σας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Θέση αριθμού διαφάνειας 4">
            <a:extLst>
              <a:ext uri="{FF2B5EF4-FFF2-40B4-BE49-F238E27FC236}">
                <a16:creationId xmlns:a16="http://schemas.microsoft.com/office/drawing/2014/main" id="{E1EF0F7F-C298-3F21-9F37-C13F8E7D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5767" y="6095189"/>
            <a:ext cx="1142245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66300CBD-36D0-4EDD-B119-EAFEF0D498A1}" type="slidenum">
              <a:rPr lang="en-US" smtClean="0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A01F2F-22F4-4B4F-B94D-1F19577A6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ΠΡΟΣΩΠΙΚΟ ΤΟΜΕΑ Α.Φ.Π.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E4CC45-AE80-4E97-A9C8-1B659C78F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ΔΙΔΑΚΤΙΚΟ και ΕΠΙΣΤΗΜΟΝΙΚΟ ΠΡΟΣΩΠΙΚΟ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Δρ. ΜΑΝΙΟΣ ΘΡΑΣΥΒΟΥΛΟΣ (Καθηγητής)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Δρ. ΚΟΚΚΙΝΟΥ ΕΛΕΝΗ (Καθηγήτρια)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Δρ. ΔΑΛΙΑΚΟΠΟΥΛΟΣ ΙΩΑΝΝΗΣ (Επίκουρος Καθηγητής)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ΔΡ. ΤΖΑΝΑΚΑΚΗΣ ΒΑΣΙΛΕΙΟΣ (Επίκουρος Καθηγητής)</a:t>
            </a:r>
          </a:p>
          <a:p>
            <a:pPr lvl="1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58B65F3-A896-4E15-AEC7-622DBB75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3917" y="6104686"/>
            <a:ext cx="1142245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300CBD-36D0-4EDD-B119-EAFEF0D498A1}" type="slidenum">
              <a:rPr lang="el-GR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</a:t>
            </a:fld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511F85B-5967-428B-BE8B-819A79813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2000">
                <a:schemeClr val="dk2">
                  <a:tint val="97000"/>
                  <a:hueMod val="92000"/>
                  <a:satMod val="169000"/>
                  <a:lumMod val="164000"/>
                  <a:alpha val="79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703613" y="1719227"/>
            <a:ext cx="11334399" cy="24860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l-GR" sz="4100" dirty="0"/>
              <a:t>ΕΥΧΕΣ ΓΙΑ ΜΙΑ </a:t>
            </a:r>
            <a:r>
              <a:rPr lang="en-US" sz="4100" dirty="0"/>
              <a:t>ΔΗΜΙΟΥΡΓΙΚΗ ΑΚΑΔΗΜΑΙΚΗ ΧΡΟΝΙΑ ΣΕ ΟΛΟΥΣ !!!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0C6252F-9468-4CFE-8A28-0DFE703FB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987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ΕΚΠΑΙΔΕΥΤΙΚΟ ΚΑΙ ΕΡΕΥΝΗΤΙΚΟ ΕΡΓΟ του </a:t>
            </a:r>
            <a:r>
              <a:rPr lang="el-GR" dirty="0" err="1"/>
              <a:t>τομεα</a:t>
            </a:r>
            <a:r>
              <a:rPr lang="el-GR" dirty="0"/>
              <a:t> Α.Φ.Π.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756346" y="374218"/>
            <a:ext cx="5541818" cy="6132945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l-GR" sz="1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l-GR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Ταξινόμηση και χαρτογράφηση </a:t>
            </a:r>
            <a:r>
              <a:rPr lang="el-GR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των εδαφών,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l-GR" sz="1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Γεωπληροφορική</a:t>
            </a:r>
            <a:r>
              <a:rPr lang="el-GR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και  γεωργία ακριβείας,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l-GR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Μελέτη των εδαφικών  ιδιοτήτων </a:t>
            </a:r>
            <a:r>
              <a:rPr lang="el-GR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(ποιότητα εδαφών, γονιμότητα),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l-GR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Διαχείριση των υδατικών πόρων</a:t>
            </a:r>
            <a:r>
              <a:rPr lang="el-GR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τις </a:t>
            </a:r>
            <a:r>
              <a:rPr lang="el-GR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τεχνικές των αρδεύσεων</a:t>
            </a:r>
            <a:r>
              <a:rPr lang="el-GR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και την </a:t>
            </a:r>
            <a:r>
              <a:rPr lang="el-GR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ποιότητα του αρδευτικού</a:t>
            </a:r>
            <a:r>
              <a:rPr lang="el-GR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νερού,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l-GR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Διαχείριση εδαφικών πόρων</a:t>
            </a:r>
            <a:r>
              <a:rPr lang="el-GR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διάγνωση, εκτίμηση και η εξυγίανση των προβληματικών εδαφών, </a:t>
            </a:r>
          </a:p>
          <a:p>
            <a:pPr>
              <a:lnSpc>
                <a:spcPct val="90000"/>
              </a:lnSpc>
            </a:pPr>
            <a:r>
              <a:rPr lang="el-GR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Προστασία – αξιοποίηση</a:t>
            </a:r>
            <a:r>
              <a:rPr lang="el-GR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του γεωργικού περιβάλλοντος,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l-GR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Γεωργικές κατασκευές</a:t>
            </a:r>
            <a:r>
              <a:rPr lang="el-GR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(π.χ. θερμοκήπια), το </a:t>
            </a:r>
            <a:r>
              <a:rPr lang="el-GR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γεωργικό – μηχανολογικό εξοπλισμό</a:t>
            </a:r>
            <a:r>
              <a:rPr lang="el-GR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(γεωργικά μηχανήματα, αυτοματισμοί),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l-GR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Εφαρμογές των ανανεώσιμων πηγών ενέργειας </a:t>
            </a:r>
            <a:r>
              <a:rPr lang="el-GR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στη γεωργία,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l-GR" sz="1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Κομποστοποίηση</a:t>
            </a:r>
            <a:r>
              <a:rPr lang="el-GR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Αναερόβια χώνευση, αξιοποίηση αποβλήτων</a:t>
            </a:r>
            <a:r>
              <a:rPr lang="el-GR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(υγρών και στερεών). </a:t>
            </a:r>
          </a:p>
          <a:p>
            <a:pPr>
              <a:lnSpc>
                <a:spcPct val="90000"/>
              </a:lnSpc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11048508" y="6172201"/>
            <a:ext cx="1057301" cy="6699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300CBD-36D0-4EDD-B119-EAFEF0D498A1}" type="slidenum">
              <a:rPr lang="el-GR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</a:t>
            </a:fld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5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BE4D0-215F-D624-9AD8-02AA065D5399}"/>
              </a:ext>
            </a:extLst>
          </p:cNvPr>
          <p:cNvSpPr txBox="1"/>
          <p:nvPr/>
        </p:nvSpPr>
        <p:spPr>
          <a:xfrm>
            <a:off x="2376872" y="292502"/>
            <a:ext cx="7438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 ΜΑΘΗΜΑΤΑ ΠΟΥ ΥΠΟΣΤΗΡΙΖΕΙ Ο ΤΟΜΕΑΣ Α.Φ.Π.</a:t>
            </a:r>
            <a:endParaRPr lang="en-GB" sz="2400" b="1" dirty="0"/>
          </a:p>
        </p:txBody>
      </p:sp>
      <p:sp>
        <p:nvSpPr>
          <p:cNvPr id="9" name="Ελεύθερη σχεδίαση: Σχήμα 8">
            <a:extLst>
              <a:ext uri="{FF2B5EF4-FFF2-40B4-BE49-F238E27FC236}">
                <a16:creationId xmlns:a16="http://schemas.microsoft.com/office/drawing/2014/main" id="{4E647E30-F2D0-588E-9FF5-6FB17BE0968A}"/>
              </a:ext>
            </a:extLst>
          </p:cNvPr>
          <p:cNvSpPr/>
          <p:nvPr/>
        </p:nvSpPr>
        <p:spPr>
          <a:xfrm>
            <a:off x="129624" y="1277208"/>
            <a:ext cx="2189176" cy="5186967"/>
          </a:xfrm>
          <a:custGeom>
            <a:avLst/>
            <a:gdLst>
              <a:gd name="connsiteX0" fmla="*/ 0 w 2189176"/>
              <a:gd name="connsiteY0" fmla="*/ 218918 h 5186967"/>
              <a:gd name="connsiteX1" fmla="*/ 218918 w 2189176"/>
              <a:gd name="connsiteY1" fmla="*/ 0 h 5186967"/>
              <a:gd name="connsiteX2" fmla="*/ 1970258 w 2189176"/>
              <a:gd name="connsiteY2" fmla="*/ 0 h 5186967"/>
              <a:gd name="connsiteX3" fmla="*/ 2189176 w 2189176"/>
              <a:gd name="connsiteY3" fmla="*/ 218918 h 5186967"/>
              <a:gd name="connsiteX4" fmla="*/ 2189176 w 2189176"/>
              <a:gd name="connsiteY4" fmla="*/ 4968049 h 5186967"/>
              <a:gd name="connsiteX5" fmla="*/ 1970258 w 2189176"/>
              <a:gd name="connsiteY5" fmla="*/ 5186967 h 5186967"/>
              <a:gd name="connsiteX6" fmla="*/ 218918 w 2189176"/>
              <a:gd name="connsiteY6" fmla="*/ 5186967 h 5186967"/>
              <a:gd name="connsiteX7" fmla="*/ 0 w 2189176"/>
              <a:gd name="connsiteY7" fmla="*/ 4968049 h 5186967"/>
              <a:gd name="connsiteX8" fmla="*/ 0 w 2189176"/>
              <a:gd name="connsiteY8" fmla="*/ 218918 h 51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9176" h="5186967">
                <a:moveTo>
                  <a:pt x="0" y="218918"/>
                </a:moveTo>
                <a:cubicBezTo>
                  <a:pt x="0" y="98013"/>
                  <a:pt x="98013" y="0"/>
                  <a:pt x="218918" y="0"/>
                </a:cubicBezTo>
                <a:lnTo>
                  <a:pt x="1970258" y="0"/>
                </a:lnTo>
                <a:cubicBezTo>
                  <a:pt x="2091163" y="0"/>
                  <a:pt x="2189176" y="98013"/>
                  <a:pt x="2189176" y="218918"/>
                </a:cubicBezTo>
                <a:lnTo>
                  <a:pt x="2189176" y="4968049"/>
                </a:lnTo>
                <a:cubicBezTo>
                  <a:pt x="2189176" y="5088954"/>
                  <a:pt x="2091163" y="5186967"/>
                  <a:pt x="1970258" y="5186967"/>
                </a:cubicBezTo>
                <a:lnTo>
                  <a:pt x="218918" y="5186967"/>
                </a:lnTo>
                <a:cubicBezTo>
                  <a:pt x="98013" y="5186967"/>
                  <a:pt x="0" y="5088954"/>
                  <a:pt x="0" y="4968049"/>
                </a:cubicBezTo>
                <a:lnTo>
                  <a:pt x="0" y="218918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369183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1600" kern="1200" dirty="0"/>
          </a:p>
        </p:txBody>
      </p:sp>
      <p:sp>
        <p:nvSpPr>
          <p:cNvPr id="10" name="Ελεύθερη σχεδίαση: Σχήμα 9">
            <a:extLst>
              <a:ext uri="{FF2B5EF4-FFF2-40B4-BE49-F238E27FC236}">
                <a16:creationId xmlns:a16="http://schemas.microsoft.com/office/drawing/2014/main" id="{E41C9F33-542C-9B16-2D25-64FB65EAE74E}"/>
              </a:ext>
            </a:extLst>
          </p:cNvPr>
          <p:cNvSpPr/>
          <p:nvPr/>
        </p:nvSpPr>
        <p:spPr>
          <a:xfrm>
            <a:off x="271097" y="2093610"/>
            <a:ext cx="1751340" cy="429903"/>
          </a:xfrm>
          <a:custGeom>
            <a:avLst/>
            <a:gdLst>
              <a:gd name="connsiteX0" fmla="*/ 0 w 1751340"/>
              <a:gd name="connsiteY0" fmla="*/ 42990 h 429903"/>
              <a:gd name="connsiteX1" fmla="*/ 42990 w 1751340"/>
              <a:gd name="connsiteY1" fmla="*/ 0 h 429903"/>
              <a:gd name="connsiteX2" fmla="*/ 1708350 w 1751340"/>
              <a:gd name="connsiteY2" fmla="*/ 0 h 429903"/>
              <a:gd name="connsiteX3" fmla="*/ 1751340 w 1751340"/>
              <a:gd name="connsiteY3" fmla="*/ 42990 h 429903"/>
              <a:gd name="connsiteX4" fmla="*/ 1751340 w 1751340"/>
              <a:gd name="connsiteY4" fmla="*/ 386913 h 429903"/>
              <a:gd name="connsiteX5" fmla="*/ 1708350 w 1751340"/>
              <a:gd name="connsiteY5" fmla="*/ 429903 h 429903"/>
              <a:gd name="connsiteX6" fmla="*/ 42990 w 1751340"/>
              <a:gd name="connsiteY6" fmla="*/ 429903 h 429903"/>
              <a:gd name="connsiteX7" fmla="*/ 0 w 1751340"/>
              <a:gd name="connsiteY7" fmla="*/ 386913 h 429903"/>
              <a:gd name="connsiteX8" fmla="*/ 0 w 1751340"/>
              <a:gd name="connsiteY8" fmla="*/ 42990 h 42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1340" h="429903">
                <a:moveTo>
                  <a:pt x="0" y="42990"/>
                </a:moveTo>
                <a:cubicBezTo>
                  <a:pt x="0" y="19247"/>
                  <a:pt x="19247" y="0"/>
                  <a:pt x="42990" y="0"/>
                </a:cubicBezTo>
                <a:lnTo>
                  <a:pt x="1708350" y="0"/>
                </a:lnTo>
                <a:cubicBezTo>
                  <a:pt x="1732093" y="0"/>
                  <a:pt x="1751340" y="19247"/>
                  <a:pt x="1751340" y="42990"/>
                </a:cubicBezTo>
                <a:lnTo>
                  <a:pt x="1751340" y="386913"/>
                </a:lnTo>
                <a:cubicBezTo>
                  <a:pt x="1751340" y="410656"/>
                  <a:pt x="1732093" y="429903"/>
                  <a:pt x="1708350" y="429903"/>
                </a:cubicBezTo>
                <a:lnTo>
                  <a:pt x="42990" y="429903"/>
                </a:lnTo>
                <a:cubicBezTo>
                  <a:pt x="19247" y="429903"/>
                  <a:pt x="0" y="410656"/>
                  <a:pt x="0" y="386913"/>
                </a:cubicBezTo>
                <a:lnTo>
                  <a:pt x="0" y="4299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531" tIns="33546" rIns="40531" bIns="33546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100" kern="1200" dirty="0"/>
              <a:t>Εφαρμογές Πληροφορικής </a:t>
            </a:r>
            <a:r>
              <a:rPr lang="el-GR" sz="1000" kern="1200" dirty="0"/>
              <a:t>στη </a:t>
            </a:r>
            <a:r>
              <a:rPr lang="el-GR" sz="1100" kern="1200" dirty="0"/>
              <a:t>Γεωργία</a:t>
            </a:r>
          </a:p>
        </p:txBody>
      </p:sp>
      <p:sp>
        <p:nvSpPr>
          <p:cNvPr id="11" name="Ελεύθερη σχεδίαση: Σχήμα 10">
            <a:extLst>
              <a:ext uri="{FF2B5EF4-FFF2-40B4-BE49-F238E27FC236}">
                <a16:creationId xmlns:a16="http://schemas.microsoft.com/office/drawing/2014/main" id="{8159FA67-D4B0-8901-77AA-6EA7A9865E42}"/>
              </a:ext>
            </a:extLst>
          </p:cNvPr>
          <p:cNvSpPr/>
          <p:nvPr/>
        </p:nvSpPr>
        <p:spPr>
          <a:xfrm>
            <a:off x="271097" y="2787507"/>
            <a:ext cx="1772392" cy="593321"/>
          </a:xfrm>
          <a:custGeom>
            <a:avLst/>
            <a:gdLst>
              <a:gd name="connsiteX0" fmla="*/ 0 w 1772392"/>
              <a:gd name="connsiteY0" fmla="*/ 59332 h 593321"/>
              <a:gd name="connsiteX1" fmla="*/ 59332 w 1772392"/>
              <a:gd name="connsiteY1" fmla="*/ 0 h 593321"/>
              <a:gd name="connsiteX2" fmla="*/ 1713060 w 1772392"/>
              <a:gd name="connsiteY2" fmla="*/ 0 h 593321"/>
              <a:gd name="connsiteX3" fmla="*/ 1772392 w 1772392"/>
              <a:gd name="connsiteY3" fmla="*/ 59332 h 593321"/>
              <a:gd name="connsiteX4" fmla="*/ 1772392 w 1772392"/>
              <a:gd name="connsiteY4" fmla="*/ 533989 h 593321"/>
              <a:gd name="connsiteX5" fmla="*/ 1713060 w 1772392"/>
              <a:gd name="connsiteY5" fmla="*/ 593321 h 593321"/>
              <a:gd name="connsiteX6" fmla="*/ 59332 w 1772392"/>
              <a:gd name="connsiteY6" fmla="*/ 593321 h 593321"/>
              <a:gd name="connsiteX7" fmla="*/ 0 w 1772392"/>
              <a:gd name="connsiteY7" fmla="*/ 533989 h 593321"/>
              <a:gd name="connsiteX8" fmla="*/ 0 w 1772392"/>
              <a:gd name="connsiteY8" fmla="*/ 59332 h 59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2392" h="593321">
                <a:moveTo>
                  <a:pt x="0" y="59332"/>
                </a:moveTo>
                <a:cubicBezTo>
                  <a:pt x="0" y="26564"/>
                  <a:pt x="26564" y="0"/>
                  <a:pt x="59332" y="0"/>
                </a:cubicBezTo>
                <a:lnTo>
                  <a:pt x="1713060" y="0"/>
                </a:lnTo>
                <a:cubicBezTo>
                  <a:pt x="1745828" y="0"/>
                  <a:pt x="1772392" y="26564"/>
                  <a:pt x="1772392" y="59332"/>
                </a:cubicBezTo>
                <a:lnTo>
                  <a:pt x="1772392" y="533989"/>
                </a:lnTo>
                <a:cubicBezTo>
                  <a:pt x="1772392" y="566757"/>
                  <a:pt x="1745828" y="593321"/>
                  <a:pt x="1713060" y="593321"/>
                </a:cubicBezTo>
                <a:lnTo>
                  <a:pt x="59332" y="593321"/>
                </a:lnTo>
                <a:cubicBezTo>
                  <a:pt x="26564" y="593321"/>
                  <a:pt x="0" y="566757"/>
                  <a:pt x="0" y="533989"/>
                </a:cubicBezTo>
                <a:lnTo>
                  <a:pt x="0" y="5933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318" tIns="38333" rIns="45318" bIns="38333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100" kern="1200" dirty="0"/>
              <a:t>Εφαρμοσμένα Μαθηματικά και Στατιστική στις Γεωπονικές Επιστήμες</a:t>
            </a:r>
          </a:p>
        </p:txBody>
      </p:sp>
      <p:sp>
        <p:nvSpPr>
          <p:cNvPr id="12" name="Ελεύθερη σχεδίαση: Σχήμα 11">
            <a:extLst>
              <a:ext uri="{FF2B5EF4-FFF2-40B4-BE49-F238E27FC236}">
                <a16:creationId xmlns:a16="http://schemas.microsoft.com/office/drawing/2014/main" id="{7E3B207B-58EE-A09A-A2B5-5CE620E6CBD2}"/>
              </a:ext>
            </a:extLst>
          </p:cNvPr>
          <p:cNvSpPr/>
          <p:nvPr/>
        </p:nvSpPr>
        <p:spPr>
          <a:xfrm>
            <a:off x="2545193" y="1277208"/>
            <a:ext cx="2189176" cy="5186967"/>
          </a:xfrm>
          <a:custGeom>
            <a:avLst/>
            <a:gdLst>
              <a:gd name="connsiteX0" fmla="*/ 0 w 2189176"/>
              <a:gd name="connsiteY0" fmla="*/ 218918 h 5186967"/>
              <a:gd name="connsiteX1" fmla="*/ 218918 w 2189176"/>
              <a:gd name="connsiteY1" fmla="*/ 0 h 5186967"/>
              <a:gd name="connsiteX2" fmla="*/ 1970258 w 2189176"/>
              <a:gd name="connsiteY2" fmla="*/ 0 h 5186967"/>
              <a:gd name="connsiteX3" fmla="*/ 2189176 w 2189176"/>
              <a:gd name="connsiteY3" fmla="*/ 218918 h 5186967"/>
              <a:gd name="connsiteX4" fmla="*/ 2189176 w 2189176"/>
              <a:gd name="connsiteY4" fmla="*/ 4968049 h 5186967"/>
              <a:gd name="connsiteX5" fmla="*/ 1970258 w 2189176"/>
              <a:gd name="connsiteY5" fmla="*/ 5186967 h 5186967"/>
              <a:gd name="connsiteX6" fmla="*/ 218918 w 2189176"/>
              <a:gd name="connsiteY6" fmla="*/ 5186967 h 5186967"/>
              <a:gd name="connsiteX7" fmla="*/ 0 w 2189176"/>
              <a:gd name="connsiteY7" fmla="*/ 4968049 h 5186967"/>
              <a:gd name="connsiteX8" fmla="*/ 0 w 2189176"/>
              <a:gd name="connsiteY8" fmla="*/ 218918 h 51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9176" h="5186967">
                <a:moveTo>
                  <a:pt x="0" y="218918"/>
                </a:moveTo>
                <a:cubicBezTo>
                  <a:pt x="0" y="98013"/>
                  <a:pt x="98013" y="0"/>
                  <a:pt x="218918" y="0"/>
                </a:cubicBezTo>
                <a:lnTo>
                  <a:pt x="1970258" y="0"/>
                </a:lnTo>
                <a:cubicBezTo>
                  <a:pt x="2091163" y="0"/>
                  <a:pt x="2189176" y="98013"/>
                  <a:pt x="2189176" y="218918"/>
                </a:cubicBezTo>
                <a:lnTo>
                  <a:pt x="2189176" y="4968049"/>
                </a:lnTo>
                <a:cubicBezTo>
                  <a:pt x="2189176" y="5088954"/>
                  <a:pt x="2091163" y="5186967"/>
                  <a:pt x="1970258" y="5186967"/>
                </a:cubicBezTo>
                <a:lnTo>
                  <a:pt x="218918" y="5186967"/>
                </a:lnTo>
                <a:cubicBezTo>
                  <a:pt x="98013" y="5186967"/>
                  <a:pt x="0" y="5088954"/>
                  <a:pt x="0" y="4968049"/>
                </a:cubicBezTo>
                <a:lnTo>
                  <a:pt x="0" y="218918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369183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600" kern="1200" dirty="0"/>
          </a:p>
        </p:txBody>
      </p:sp>
      <p:sp>
        <p:nvSpPr>
          <p:cNvPr id="15" name="Ελεύθερη σχεδίαση: Σχήμα 14">
            <a:extLst>
              <a:ext uri="{FF2B5EF4-FFF2-40B4-BE49-F238E27FC236}">
                <a16:creationId xmlns:a16="http://schemas.microsoft.com/office/drawing/2014/main" id="{5EA4D925-DF3E-0EF1-0553-0BB1466206CD}"/>
              </a:ext>
            </a:extLst>
          </p:cNvPr>
          <p:cNvSpPr/>
          <p:nvPr/>
        </p:nvSpPr>
        <p:spPr>
          <a:xfrm>
            <a:off x="271097" y="3714111"/>
            <a:ext cx="1828743" cy="314712"/>
          </a:xfrm>
          <a:custGeom>
            <a:avLst/>
            <a:gdLst>
              <a:gd name="connsiteX0" fmla="*/ 0 w 1709221"/>
              <a:gd name="connsiteY0" fmla="*/ 18748 h 187475"/>
              <a:gd name="connsiteX1" fmla="*/ 18748 w 1709221"/>
              <a:gd name="connsiteY1" fmla="*/ 0 h 187475"/>
              <a:gd name="connsiteX2" fmla="*/ 1690474 w 1709221"/>
              <a:gd name="connsiteY2" fmla="*/ 0 h 187475"/>
              <a:gd name="connsiteX3" fmla="*/ 1709222 w 1709221"/>
              <a:gd name="connsiteY3" fmla="*/ 18748 h 187475"/>
              <a:gd name="connsiteX4" fmla="*/ 1709221 w 1709221"/>
              <a:gd name="connsiteY4" fmla="*/ 168728 h 187475"/>
              <a:gd name="connsiteX5" fmla="*/ 1690473 w 1709221"/>
              <a:gd name="connsiteY5" fmla="*/ 187476 h 187475"/>
              <a:gd name="connsiteX6" fmla="*/ 18748 w 1709221"/>
              <a:gd name="connsiteY6" fmla="*/ 187475 h 187475"/>
              <a:gd name="connsiteX7" fmla="*/ 0 w 1709221"/>
              <a:gd name="connsiteY7" fmla="*/ 168727 h 187475"/>
              <a:gd name="connsiteX8" fmla="*/ 0 w 1709221"/>
              <a:gd name="connsiteY8" fmla="*/ 18748 h 18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9221" h="187475">
                <a:moveTo>
                  <a:pt x="0" y="18748"/>
                </a:moveTo>
                <a:cubicBezTo>
                  <a:pt x="0" y="8394"/>
                  <a:pt x="8394" y="0"/>
                  <a:pt x="18748" y="0"/>
                </a:cubicBezTo>
                <a:lnTo>
                  <a:pt x="1690474" y="0"/>
                </a:lnTo>
                <a:cubicBezTo>
                  <a:pt x="1700828" y="0"/>
                  <a:pt x="1709222" y="8394"/>
                  <a:pt x="1709222" y="18748"/>
                </a:cubicBezTo>
                <a:cubicBezTo>
                  <a:pt x="1709222" y="68741"/>
                  <a:pt x="1709221" y="118735"/>
                  <a:pt x="1709221" y="168728"/>
                </a:cubicBezTo>
                <a:cubicBezTo>
                  <a:pt x="1709221" y="179082"/>
                  <a:pt x="1700827" y="187476"/>
                  <a:pt x="1690473" y="187476"/>
                </a:cubicBezTo>
                <a:lnTo>
                  <a:pt x="18748" y="187475"/>
                </a:lnTo>
                <a:cubicBezTo>
                  <a:pt x="8394" y="187475"/>
                  <a:pt x="0" y="179081"/>
                  <a:pt x="0" y="168727"/>
                </a:cubicBezTo>
                <a:lnTo>
                  <a:pt x="0" y="18748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31" tIns="26446" rIns="33431" bIns="26446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100" kern="1200" dirty="0"/>
              <a:t> Γεωργική Μηχανολογία</a:t>
            </a:r>
          </a:p>
        </p:txBody>
      </p:sp>
      <p:sp>
        <p:nvSpPr>
          <p:cNvPr id="16" name="Ελεύθερη σχεδίαση: Σχήμα 15">
            <a:extLst>
              <a:ext uri="{FF2B5EF4-FFF2-40B4-BE49-F238E27FC236}">
                <a16:creationId xmlns:a16="http://schemas.microsoft.com/office/drawing/2014/main" id="{14D5D12C-BC7B-0471-97B9-23CAE29CEA02}"/>
              </a:ext>
            </a:extLst>
          </p:cNvPr>
          <p:cNvSpPr/>
          <p:nvPr/>
        </p:nvSpPr>
        <p:spPr>
          <a:xfrm>
            <a:off x="263951" y="4423564"/>
            <a:ext cx="1864127" cy="381397"/>
          </a:xfrm>
          <a:custGeom>
            <a:avLst/>
            <a:gdLst>
              <a:gd name="connsiteX0" fmla="*/ 0 w 1864127"/>
              <a:gd name="connsiteY0" fmla="*/ 38140 h 381397"/>
              <a:gd name="connsiteX1" fmla="*/ 38140 w 1864127"/>
              <a:gd name="connsiteY1" fmla="*/ 0 h 381397"/>
              <a:gd name="connsiteX2" fmla="*/ 1825987 w 1864127"/>
              <a:gd name="connsiteY2" fmla="*/ 0 h 381397"/>
              <a:gd name="connsiteX3" fmla="*/ 1864127 w 1864127"/>
              <a:gd name="connsiteY3" fmla="*/ 38140 h 381397"/>
              <a:gd name="connsiteX4" fmla="*/ 1864127 w 1864127"/>
              <a:gd name="connsiteY4" fmla="*/ 343257 h 381397"/>
              <a:gd name="connsiteX5" fmla="*/ 1825987 w 1864127"/>
              <a:gd name="connsiteY5" fmla="*/ 381397 h 381397"/>
              <a:gd name="connsiteX6" fmla="*/ 38140 w 1864127"/>
              <a:gd name="connsiteY6" fmla="*/ 381397 h 381397"/>
              <a:gd name="connsiteX7" fmla="*/ 0 w 1864127"/>
              <a:gd name="connsiteY7" fmla="*/ 343257 h 381397"/>
              <a:gd name="connsiteX8" fmla="*/ 0 w 1864127"/>
              <a:gd name="connsiteY8" fmla="*/ 38140 h 38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4127" h="381397">
                <a:moveTo>
                  <a:pt x="0" y="38140"/>
                </a:moveTo>
                <a:cubicBezTo>
                  <a:pt x="0" y="17076"/>
                  <a:pt x="17076" y="0"/>
                  <a:pt x="38140" y="0"/>
                </a:cubicBezTo>
                <a:lnTo>
                  <a:pt x="1825987" y="0"/>
                </a:lnTo>
                <a:cubicBezTo>
                  <a:pt x="1847051" y="0"/>
                  <a:pt x="1864127" y="17076"/>
                  <a:pt x="1864127" y="38140"/>
                </a:cubicBezTo>
                <a:lnTo>
                  <a:pt x="1864127" y="343257"/>
                </a:lnTo>
                <a:cubicBezTo>
                  <a:pt x="1864127" y="364321"/>
                  <a:pt x="1847051" y="381397"/>
                  <a:pt x="1825987" y="381397"/>
                </a:cubicBezTo>
                <a:lnTo>
                  <a:pt x="38140" y="381397"/>
                </a:lnTo>
                <a:cubicBezTo>
                  <a:pt x="17076" y="381397"/>
                  <a:pt x="0" y="364321"/>
                  <a:pt x="0" y="343257"/>
                </a:cubicBezTo>
                <a:lnTo>
                  <a:pt x="0" y="3814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571" tIns="30221" rIns="36571" bIns="30221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000" kern="1200" dirty="0"/>
              <a:t>Γεωργική </a:t>
            </a:r>
            <a:r>
              <a:rPr lang="el-GR" sz="1100" kern="1200" dirty="0"/>
              <a:t>Μετεωρολογία</a:t>
            </a:r>
          </a:p>
        </p:txBody>
      </p:sp>
      <p:sp>
        <p:nvSpPr>
          <p:cNvPr id="17" name="Ελεύθερη σχεδίαση: Σχήμα 16">
            <a:extLst>
              <a:ext uri="{FF2B5EF4-FFF2-40B4-BE49-F238E27FC236}">
                <a16:creationId xmlns:a16="http://schemas.microsoft.com/office/drawing/2014/main" id="{ECE19590-B39C-8E9E-B436-8E86233DA9DD}"/>
              </a:ext>
            </a:extLst>
          </p:cNvPr>
          <p:cNvSpPr/>
          <p:nvPr/>
        </p:nvSpPr>
        <p:spPr>
          <a:xfrm>
            <a:off x="271097" y="5214220"/>
            <a:ext cx="1878000" cy="249713"/>
          </a:xfrm>
          <a:custGeom>
            <a:avLst/>
            <a:gdLst>
              <a:gd name="connsiteX0" fmla="*/ 0 w 1849836"/>
              <a:gd name="connsiteY0" fmla="*/ 21734 h 217336"/>
              <a:gd name="connsiteX1" fmla="*/ 21734 w 1849836"/>
              <a:gd name="connsiteY1" fmla="*/ 0 h 217336"/>
              <a:gd name="connsiteX2" fmla="*/ 1828102 w 1849836"/>
              <a:gd name="connsiteY2" fmla="*/ 0 h 217336"/>
              <a:gd name="connsiteX3" fmla="*/ 1849836 w 1849836"/>
              <a:gd name="connsiteY3" fmla="*/ 21734 h 217336"/>
              <a:gd name="connsiteX4" fmla="*/ 1849836 w 1849836"/>
              <a:gd name="connsiteY4" fmla="*/ 195602 h 217336"/>
              <a:gd name="connsiteX5" fmla="*/ 1828102 w 1849836"/>
              <a:gd name="connsiteY5" fmla="*/ 217336 h 217336"/>
              <a:gd name="connsiteX6" fmla="*/ 21734 w 1849836"/>
              <a:gd name="connsiteY6" fmla="*/ 217336 h 217336"/>
              <a:gd name="connsiteX7" fmla="*/ 0 w 1849836"/>
              <a:gd name="connsiteY7" fmla="*/ 195602 h 217336"/>
              <a:gd name="connsiteX8" fmla="*/ 0 w 1849836"/>
              <a:gd name="connsiteY8" fmla="*/ 21734 h 21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9836" h="217336">
                <a:moveTo>
                  <a:pt x="0" y="21734"/>
                </a:moveTo>
                <a:cubicBezTo>
                  <a:pt x="0" y="9731"/>
                  <a:pt x="9731" y="0"/>
                  <a:pt x="21734" y="0"/>
                </a:cubicBezTo>
                <a:lnTo>
                  <a:pt x="1828102" y="0"/>
                </a:lnTo>
                <a:cubicBezTo>
                  <a:pt x="1840105" y="0"/>
                  <a:pt x="1849836" y="9731"/>
                  <a:pt x="1849836" y="21734"/>
                </a:cubicBezTo>
                <a:lnTo>
                  <a:pt x="1849836" y="195602"/>
                </a:lnTo>
                <a:cubicBezTo>
                  <a:pt x="1849836" y="207605"/>
                  <a:pt x="1840105" y="217336"/>
                  <a:pt x="1828102" y="217336"/>
                </a:cubicBezTo>
                <a:lnTo>
                  <a:pt x="21734" y="217336"/>
                </a:lnTo>
                <a:cubicBezTo>
                  <a:pt x="9731" y="217336"/>
                  <a:pt x="0" y="207605"/>
                  <a:pt x="0" y="195602"/>
                </a:cubicBezTo>
                <a:lnTo>
                  <a:pt x="0" y="21734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306" tIns="27321" rIns="34306" bIns="27321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100" kern="1200" dirty="0"/>
              <a:t>Εδαφολογία</a:t>
            </a:r>
          </a:p>
        </p:txBody>
      </p:sp>
      <p:sp>
        <p:nvSpPr>
          <p:cNvPr id="18" name="Ελεύθερη σχεδίαση: Σχήμα 17">
            <a:extLst>
              <a:ext uri="{FF2B5EF4-FFF2-40B4-BE49-F238E27FC236}">
                <a16:creationId xmlns:a16="http://schemas.microsoft.com/office/drawing/2014/main" id="{3F86A75F-190A-274F-9669-B2B4D22A6697}"/>
              </a:ext>
            </a:extLst>
          </p:cNvPr>
          <p:cNvSpPr/>
          <p:nvPr/>
        </p:nvSpPr>
        <p:spPr>
          <a:xfrm>
            <a:off x="299262" y="5806616"/>
            <a:ext cx="1849835" cy="249713"/>
          </a:xfrm>
          <a:custGeom>
            <a:avLst/>
            <a:gdLst>
              <a:gd name="connsiteX0" fmla="*/ 0 w 1751340"/>
              <a:gd name="connsiteY0" fmla="*/ 19852 h 198521"/>
              <a:gd name="connsiteX1" fmla="*/ 19852 w 1751340"/>
              <a:gd name="connsiteY1" fmla="*/ 0 h 198521"/>
              <a:gd name="connsiteX2" fmla="*/ 1731488 w 1751340"/>
              <a:gd name="connsiteY2" fmla="*/ 0 h 198521"/>
              <a:gd name="connsiteX3" fmla="*/ 1751340 w 1751340"/>
              <a:gd name="connsiteY3" fmla="*/ 19852 h 198521"/>
              <a:gd name="connsiteX4" fmla="*/ 1751340 w 1751340"/>
              <a:gd name="connsiteY4" fmla="*/ 178669 h 198521"/>
              <a:gd name="connsiteX5" fmla="*/ 1731488 w 1751340"/>
              <a:gd name="connsiteY5" fmla="*/ 198521 h 198521"/>
              <a:gd name="connsiteX6" fmla="*/ 19852 w 1751340"/>
              <a:gd name="connsiteY6" fmla="*/ 198521 h 198521"/>
              <a:gd name="connsiteX7" fmla="*/ 0 w 1751340"/>
              <a:gd name="connsiteY7" fmla="*/ 178669 h 198521"/>
              <a:gd name="connsiteX8" fmla="*/ 0 w 1751340"/>
              <a:gd name="connsiteY8" fmla="*/ 19852 h 19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1340" h="198521">
                <a:moveTo>
                  <a:pt x="0" y="19852"/>
                </a:moveTo>
                <a:cubicBezTo>
                  <a:pt x="0" y="8888"/>
                  <a:pt x="8888" y="0"/>
                  <a:pt x="19852" y="0"/>
                </a:cubicBezTo>
                <a:lnTo>
                  <a:pt x="1731488" y="0"/>
                </a:lnTo>
                <a:cubicBezTo>
                  <a:pt x="1742452" y="0"/>
                  <a:pt x="1751340" y="8888"/>
                  <a:pt x="1751340" y="19852"/>
                </a:cubicBezTo>
                <a:lnTo>
                  <a:pt x="1751340" y="178669"/>
                </a:lnTo>
                <a:cubicBezTo>
                  <a:pt x="1751340" y="189633"/>
                  <a:pt x="1742452" y="198521"/>
                  <a:pt x="1731488" y="198521"/>
                </a:cubicBezTo>
                <a:lnTo>
                  <a:pt x="19852" y="198521"/>
                </a:lnTo>
                <a:cubicBezTo>
                  <a:pt x="8888" y="198521"/>
                  <a:pt x="0" y="189633"/>
                  <a:pt x="0" y="178669"/>
                </a:cubicBezTo>
                <a:lnTo>
                  <a:pt x="0" y="198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14" tIns="24864" rIns="31214" bIns="24864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000" kern="1200" dirty="0"/>
              <a:t>Γεωργική </a:t>
            </a:r>
            <a:r>
              <a:rPr lang="el-GR" sz="1100" kern="1200" dirty="0"/>
              <a:t>Υδραυλική</a:t>
            </a:r>
            <a:r>
              <a:rPr lang="el-GR" sz="1000" kern="1200" dirty="0"/>
              <a:t> Ι</a:t>
            </a:r>
          </a:p>
        </p:txBody>
      </p:sp>
      <p:sp>
        <p:nvSpPr>
          <p:cNvPr id="19" name="Ελεύθερη σχεδίαση: Σχήμα 18">
            <a:extLst>
              <a:ext uri="{FF2B5EF4-FFF2-40B4-BE49-F238E27FC236}">
                <a16:creationId xmlns:a16="http://schemas.microsoft.com/office/drawing/2014/main" id="{8E1521E6-6F47-F6E1-8FD6-12E340281D40}"/>
              </a:ext>
            </a:extLst>
          </p:cNvPr>
          <p:cNvSpPr/>
          <p:nvPr/>
        </p:nvSpPr>
        <p:spPr>
          <a:xfrm>
            <a:off x="2590322" y="2148387"/>
            <a:ext cx="2037930" cy="348198"/>
          </a:xfrm>
          <a:custGeom>
            <a:avLst/>
            <a:gdLst>
              <a:gd name="connsiteX0" fmla="*/ 0 w 2037930"/>
              <a:gd name="connsiteY0" fmla="*/ 34820 h 348198"/>
              <a:gd name="connsiteX1" fmla="*/ 34820 w 2037930"/>
              <a:gd name="connsiteY1" fmla="*/ 0 h 348198"/>
              <a:gd name="connsiteX2" fmla="*/ 2003110 w 2037930"/>
              <a:gd name="connsiteY2" fmla="*/ 0 h 348198"/>
              <a:gd name="connsiteX3" fmla="*/ 2037930 w 2037930"/>
              <a:gd name="connsiteY3" fmla="*/ 34820 h 348198"/>
              <a:gd name="connsiteX4" fmla="*/ 2037930 w 2037930"/>
              <a:gd name="connsiteY4" fmla="*/ 313378 h 348198"/>
              <a:gd name="connsiteX5" fmla="*/ 2003110 w 2037930"/>
              <a:gd name="connsiteY5" fmla="*/ 348198 h 348198"/>
              <a:gd name="connsiteX6" fmla="*/ 34820 w 2037930"/>
              <a:gd name="connsiteY6" fmla="*/ 348198 h 348198"/>
              <a:gd name="connsiteX7" fmla="*/ 0 w 2037930"/>
              <a:gd name="connsiteY7" fmla="*/ 313378 h 348198"/>
              <a:gd name="connsiteX8" fmla="*/ 0 w 2037930"/>
              <a:gd name="connsiteY8" fmla="*/ 34820 h 34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7930" h="348198">
                <a:moveTo>
                  <a:pt x="0" y="34820"/>
                </a:moveTo>
                <a:cubicBezTo>
                  <a:pt x="0" y="15589"/>
                  <a:pt x="15589" y="0"/>
                  <a:pt x="34820" y="0"/>
                </a:cubicBezTo>
                <a:lnTo>
                  <a:pt x="2003110" y="0"/>
                </a:lnTo>
                <a:cubicBezTo>
                  <a:pt x="2022341" y="0"/>
                  <a:pt x="2037930" y="15589"/>
                  <a:pt x="2037930" y="34820"/>
                </a:cubicBezTo>
                <a:lnTo>
                  <a:pt x="2037930" y="313378"/>
                </a:lnTo>
                <a:cubicBezTo>
                  <a:pt x="2037930" y="332609"/>
                  <a:pt x="2022341" y="348198"/>
                  <a:pt x="2003110" y="348198"/>
                </a:cubicBezTo>
                <a:lnTo>
                  <a:pt x="34820" y="348198"/>
                </a:lnTo>
                <a:cubicBezTo>
                  <a:pt x="15589" y="348198"/>
                  <a:pt x="0" y="332609"/>
                  <a:pt x="0" y="313378"/>
                </a:cubicBezTo>
                <a:lnTo>
                  <a:pt x="0" y="3482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138" tIns="31153" rIns="38138" bIns="31153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100" kern="1200" dirty="0"/>
              <a:t>Αρχές Αγροτικής Οικονομίας και Πολιτικής</a:t>
            </a:r>
          </a:p>
        </p:txBody>
      </p:sp>
      <p:sp>
        <p:nvSpPr>
          <p:cNvPr id="20" name="Ελεύθερη σχεδίαση: Σχήμα 19">
            <a:extLst>
              <a:ext uri="{FF2B5EF4-FFF2-40B4-BE49-F238E27FC236}">
                <a16:creationId xmlns:a16="http://schemas.microsoft.com/office/drawing/2014/main" id="{4B1C14ED-A481-0B00-29B3-823ABEAB77AD}"/>
              </a:ext>
            </a:extLst>
          </p:cNvPr>
          <p:cNvSpPr/>
          <p:nvPr/>
        </p:nvSpPr>
        <p:spPr>
          <a:xfrm>
            <a:off x="2610496" y="2792356"/>
            <a:ext cx="2000556" cy="393897"/>
          </a:xfrm>
          <a:custGeom>
            <a:avLst/>
            <a:gdLst>
              <a:gd name="connsiteX0" fmla="*/ 0 w 2000556"/>
              <a:gd name="connsiteY0" fmla="*/ 39390 h 393897"/>
              <a:gd name="connsiteX1" fmla="*/ 39390 w 2000556"/>
              <a:gd name="connsiteY1" fmla="*/ 0 h 393897"/>
              <a:gd name="connsiteX2" fmla="*/ 1961166 w 2000556"/>
              <a:gd name="connsiteY2" fmla="*/ 0 h 393897"/>
              <a:gd name="connsiteX3" fmla="*/ 2000556 w 2000556"/>
              <a:gd name="connsiteY3" fmla="*/ 39390 h 393897"/>
              <a:gd name="connsiteX4" fmla="*/ 2000556 w 2000556"/>
              <a:gd name="connsiteY4" fmla="*/ 354507 h 393897"/>
              <a:gd name="connsiteX5" fmla="*/ 1961166 w 2000556"/>
              <a:gd name="connsiteY5" fmla="*/ 393897 h 393897"/>
              <a:gd name="connsiteX6" fmla="*/ 39390 w 2000556"/>
              <a:gd name="connsiteY6" fmla="*/ 393897 h 393897"/>
              <a:gd name="connsiteX7" fmla="*/ 0 w 2000556"/>
              <a:gd name="connsiteY7" fmla="*/ 354507 h 393897"/>
              <a:gd name="connsiteX8" fmla="*/ 0 w 2000556"/>
              <a:gd name="connsiteY8" fmla="*/ 39390 h 39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0556" h="393897">
                <a:moveTo>
                  <a:pt x="0" y="39390"/>
                </a:moveTo>
                <a:cubicBezTo>
                  <a:pt x="0" y="17636"/>
                  <a:pt x="17636" y="0"/>
                  <a:pt x="39390" y="0"/>
                </a:cubicBezTo>
                <a:lnTo>
                  <a:pt x="1961166" y="0"/>
                </a:lnTo>
                <a:cubicBezTo>
                  <a:pt x="1982920" y="0"/>
                  <a:pt x="2000556" y="17636"/>
                  <a:pt x="2000556" y="39390"/>
                </a:cubicBezTo>
                <a:lnTo>
                  <a:pt x="2000556" y="354507"/>
                </a:lnTo>
                <a:cubicBezTo>
                  <a:pt x="2000556" y="376261"/>
                  <a:pt x="1982920" y="393897"/>
                  <a:pt x="1961166" y="393897"/>
                </a:cubicBezTo>
                <a:lnTo>
                  <a:pt x="39390" y="393897"/>
                </a:lnTo>
                <a:cubicBezTo>
                  <a:pt x="17636" y="393897"/>
                  <a:pt x="0" y="376261"/>
                  <a:pt x="0" y="354507"/>
                </a:cubicBezTo>
                <a:lnTo>
                  <a:pt x="0" y="3939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77" tIns="32492" rIns="39477" bIns="32492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100" kern="1200" dirty="0"/>
              <a:t>Θρέψη Φυτών - Γονιμότητα Εδαφών</a:t>
            </a:r>
          </a:p>
        </p:txBody>
      </p:sp>
      <p:sp>
        <p:nvSpPr>
          <p:cNvPr id="21" name="Ελεύθερη σχεδίαση: Σχήμα 20">
            <a:extLst>
              <a:ext uri="{FF2B5EF4-FFF2-40B4-BE49-F238E27FC236}">
                <a16:creationId xmlns:a16="http://schemas.microsoft.com/office/drawing/2014/main" id="{4166A4C1-4F52-98BB-96E6-9526257D45E3}"/>
              </a:ext>
            </a:extLst>
          </p:cNvPr>
          <p:cNvSpPr/>
          <p:nvPr/>
        </p:nvSpPr>
        <p:spPr>
          <a:xfrm>
            <a:off x="2648567" y="3398241"/>
            <a:ext cx="1990681" cy="416239"/>
          </a:xfrm>
          <a:custGeom>
            <a:avLst/>
            <a:gdLst>
              <a:gd name="connsiteX0" fmla="*/ 0 w 1864109"/>
              <a:gd name="connsiteY0" fmla="*/ 32068 h 320683"/>
              <a:gd name="connsiteX1" fmla="*/ 32068 w 1864109"/>
              <a:gd name="connsiteY1" fmla="*/ 0 h 320683"/>
              <a:gd name="connsiteX2" fmla="*/ 1832041 w 1864109"/>
              <a:gd name="connsiteY2" fmla="*/ 0 h 320683"/>
              <a:gd name="connsiteX3" fmla="*/ 1864109 w 1864109"/>
              <a:gd name="connsiteY3" fmla="*/ 32068 h 320683"/>
              <a:gd name="connsiteX4" fmla="*/ 1864109 w 1864109"/>
              <a:gd name="connsiteY4" fmla="*/ 288615 h 320683"/>
              <a:gd name="connsiteX5" fmla="*/ 1832041 w 1864109"/>
              <a:gd name="connsiteY5" fmla="*/ 320683 h 320683"/>
              <a:gd name="connsiteX6" fmla="*/ 32068 w 1864109"/>
              <a:gd name="connsiteY6" fmla="*/ 320683 h 320683"/>
              <a:gd name="connsiteX7" fmla="*/ 0 w 1864109"/>
              <a:gd name="connsiteY7" fmla="*/ 288615 h 320683"/>
              <a:gd name="connsiteX8" fmla="*/ 0 w 1864109"/>
              <a:gd name="connsiteY8" fmla="*/ 32068 h 32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4109" h="320683">
                <a:moveTo>
                  <a:pt x="0" y="32068"/>
                </a:moveTo>
                <a:cubicBezTo>
                  <a:pt x="0" y="14357"/>
                  <a:pt x="14357" y="0"/>
                  <a:pt x="32068" y="0"/>
                </a:cubicBezTo>
                <a:lnTo>
                  <a:pt x="1832041" y="0"/>
                </a:lnTo>
                <a:cubicBezTo>
                  <a:pt x="1849752" y="0"/>
                  <a:pt x="1864109" y="14357"/>
                  <a:pt x="1864109" y="32068"/>
                </a:cubicBezTo>
                <a:lnTo>
                  <a:pt x="1864109" y="288615"/>
                </a:lnTo>
                <a:cubicBezTo>
                  <a:pt x="1864109" y="306326"/>
                  <a:pt x="1849752" y="320683"/>
                  <a:pt x="1832041" y="320683"/>
                </a:cubicBezTo>
                <a:lnTo>
                  <a:pt x="32068" y="320683"/>
                </a:lnTo>
                <a:cubicBezTo>
                  <a:pt x="14357" y="320683"/>
                  <a:pt x="0" y="306326"/>
                  <a:pt x="0" y="288615"/>
                </a:cubicBezTo>
                <a:lnTo>
                  <a:pt x="0" y="32068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32" tIns="30347" rIns="37332" bIns="3034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100" kern="1200" dirty="0"/>
              <a:t>Μάρκετινγκ Γεωργικών Προϊόντων</a:t>
            </a:r>
            <a:endParaRPr lang="en-GB" sz="1100" kern="1200" dirty="0"/>
          </a:p>
        </p:txBody>
      </p:sp>
      <p:sp>
        <p:nvSpPr>
          <p:cNvPr id="22" name="Ελεύθερη σχεδίαση: Σχήμα 21">
            <a:extLst>
              <a:ext uri="{FF2B5EF4-FFF2-40B4-BE49-F238E27FC236}">
                <a16:creationId xmlns:a16="http://schemas.microsoft.com/office/drawing/2014/main" id="{4D58F674-F050-53EB-E85D-BA955FD266BB}"/>
              </a:ext>
            </a:extLst>
          </p:cNvPr>
          <p:cNvSpPr/>
          <p:nvPr/>
        </p:nvSpPr>
        <p:spPr>
          <a:xfrm>
            <a:off x="2684572" y="4118685"/>
            <a:ext cx="1931522" cy="416239"/>
          </a:xfrm>
          <a:custGeom>
            <a:avLst/>
            <a:gdLst>
              <a:gd name="connsiteX0" fmla="*/ 0 w 1864109"/>
              <a:gd name="connsiteY0" fmla="*/ 30091 h 300906"/>
              <a:gd name="connsiteX1" fmla="*/ 30091 w 1864109"/>
              <a:gd name="connsiteY1" fmla="*/ 0 h 300906"/>
              <a:gd name="connsiteX2" fmla="*/ 1834018 w 1864109"/>
              <a:gd name="connsiteY2" fmla="*/ 0 h 300906"/>
              <a:gd name="connsiteX3" fmla="*/ 1864109 w 1864109"/>
              <a:gd name="connsiteY3" fmla="*/ 30091 h 300906"/>
              <a:gd name="connsiteX4" fmla="*/ 1864109 w 1864109"/>
              <a:gd name="connsiteY4" fmla="*/ 270815 h 300906"/>
              <a:gd name="connsiteX5" fmla="*/ 1834018 w 1864109"/>
              <a:gd name="connsiteY5" fmla="*/ 300906 h 300906"/>
              <a:gd name="connsiteX6" fmla="*/ 30091 w 1864109"/>
              <a:gd name="connsiteY6" fmla="*/ 300906 h 300906"/>
              <a:gd name="connsiteX7" fmla="*/ 0 w 1864109"/>
              <a:gd name="connsiteY7" fmla="*/ 270815 h 300906"/>
              <a:gd name="connsiteX8" fmla="*/ 0 w 1864109"/>
              <a:gd name="connsiteY8" fmla="*/ 30091 h 30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4109" h="300906">
                <a:moveTo>
                  <a:pt x="0" y="30091"/>
                </a:moveTo>
                <a:cubicBezTo>
                  <a:pt x="0" y="13472"/>
                  <a:pt x="13472" y="0"/>
                  <a:pt x="30091" y="0"/>
                </a:cubicBezTo>
                <a:lnTo>
                  <a:pt x="1834018" y="0"/>
                </a:lnTo>
                <a:cubicBezTo>
                  <a:pt x="1850637" y="0"/>
                  <a:pt x="1864109" y="13472"/>
                  <a:pt x="1864109" y="30091"/>
                </a:cubicBezTo>
                <a:lnTo>
                  <a:pt x="1864109" y="270815"/>
                </a:lnTo>
                <a:cubicBezTo>
                  <a:pt x="1864109" y="287434"/>
                  <a:pt x="1850637" y="300906"/>
                  <a:pt x="1834018" y="300906"/>
                </a:cubicBezTo>
                <a:lnTo>
                  <a:pt x="30091" y="300906"/>
                </a:lnTo>
                <a:cubicBezTo>
                  <a:pt x="13472" y="300906"/>
                  <a:pt x="0" y="287434"/>
                  <a:pt x="0" y="270815"/>
                </a:cubicBezTo>
                <a:lnTo>
                  <a:pt x="0" y="300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753" tIns="29768" rIns="36753" bIns="2976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100" kern="1200" dirty="0"/>
              <a:t>Διαχείριση Γεωργικών Αποβλήτων</a:t>
            </a:r>
            <a:endParaRPr lang="en-GB" sz="1100" kern="1200" dirty="0"/>
          </a:p>
        </p:txBody>
      </p:sp>
      <p:sp>
        <p:nvSpPr>
          <p:cNvPr id="23" name="Ελεύθερη σχεδίαση: Σχήμα 22">
            <a:extLst>
              <a:ext uri="{FF2B5EF4-FFF2-40B4-BE49-F238E27FC236}">
                <a16:creationId xmlns:a16="http://schemas.microsoft.com/office/drawing/2014/main" id="{2BDA6342-0E19-5867-68AB-9F0F08CACA71}"/>
              </a:ext>
            </a:extLst>
          </p:cNvPr>
          <p:cNvSpPr/>
          <p:nvPr/>
        </p:nvSpPr>
        <p:spPr>
          <a:xfrm>
            <a:off x="2707726" y="4835582"/>
            <a:ext cx="1931522" cy="757276"/>
          </a:xfrm>
          <a:custGeom>
            <a:avLst/>
            <a:gdLst>
              <a:gd name="connsiteX0" fmla="*/ 0 w 1864109"/>
              <a:gd name="connsiteY0" fmla="*/ 75728 h 757276"/>
              <a:gd name="connsiteX1" fmla="*/ 75728 w 1864109"/>
              <a:gd name="connsiteY1" fmla="*/ 0 h 757276"/>
              <a:gd name="connsiteX2" fmla="*/ 1788381 w 1864109"/>
              <a:gd name="connsiteY2" fmla="*/ 0 h 757276"/>
              <a:gd name="connsiteX3" fmla="*/ 1864109 w 1864109"/>
              <a:gd name="connsiteY3" fmla="*/ 75728 h 757276"/>
              <a:gd name="connsiteX4" fmla="*/ 1864109 w 1864109"/>
              <a:gd name="connsiteY4" fmla="*/ 681548 h 757276"/>
              <a:gd name="connsiteX5" fmla="*/ 1788381 w 1864109"/>
              <a:gd name="connsiteY5" fmla="*/ 757276 h 757276"/>
              <a:gd name="connsiteX6" fmla="*/ 75728 w 1864109"/>
              <a:gd name="connsiteY6" fmla="*/ 757276 h 757276"/>
              <a:gd name="connsiteX7" fmla="*/ 0 w 1864109"/>
              <a:gd name="connsiteY7" fmla="*/ 681548 h 757276"/>
              <a:gd name="connsiteX8" fmla="*/ 0 w 1864109"/>
              <a:gd name="connsiteY8" fmla="*/ 75728 h 75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4109" h="757276">
                <a:moveTo>
                  <a:pt x="0" y="75728"/>
                </a:moveTo>
                <a:cubicBezTo>
                  <a:pt x="0" y="33905"/>
                  <a:pt x="33905" y="0"/>
                  <a:pt x="75728" y="0"/>
                </a:cubicBezTo>
                <a:lnTo>
                  <a:pt x="1788381" y="0"/>
                </a:lnTo>
                <a:cubicBezTo>
                  <a:pt x="1830204" y="0"/>
                  <a:pt x="1864109" y="33905"/>
                  <a:pt x="1864109" y="75728"/>
                </a:cubicBezTo>
                <a:lnTo>
                  <a:pt x="1864109" y="681548"/>
                </a:lnTo>
                <a:cubicBezTo>
                  <a:pt x="1864109" y="723371"/>
                  <a:pt x="1830204" y="757276"/>
                  <a:pt x="1788381" y="757276"/>
                </a:cubicBezTo>
                <a:lnTo>
                  <a:pt x="75728" y="757276"/>
                </a:lnTo>
                <a:cubicBezTo>
                  <a:pt x="33905" y="757276"/>
                  <a:pt x="0" y="723371"/>
                  <a:pt x="0" y="681548"/>
                </a:cubicBezTo>
                <a:lnTo>
                  <a:pt x="0" y="75728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120" tIns="43135" rIns="50120" bIns="43135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100" kern="1200" dirty="0"/>
              <a:t>Συστήματα Γεωγραφικών Πληροφοριών και Εφαρμογές </a:t>
            </a:r>
            <a:r>
              <a:rPr lang="el-GR" sz="1100" kern="1200" dirty="0" err="1"/>
              <a:t>Τηλεπισκόπησης</a:t>
            </a:r>
            <a:r>
              <a:rPr lang="el-GR" sz="1100" kern="1200" dirty="0"/>
              <a:t> στη Γεωργία</a:t>
            </a:r>
            <a:endParaRPr lang="en-GB" sz="1100" kern="1200" dirty="0"/>
          </a:p>
        </p:txBody>
      </p:sp>
      <p:sp>
        <p:nvSpPr>
          <p:cNvPr id="28" name="Ελεύθερη σχεδίαση: Σχήμα 27">
            <a:extLst>
              <a:ext uri="{FF2B5EF4-FFF2-40B4-BE49-F238E27FC236}">
                <a16:creationId xmlns:a16="http://schemas.microsoft.com/office/drawing/2014/main" id="{957F2E7F-63BB-7FBC-D535-464E2A45DF81}"/>
              </a:ext>
            </a:extLst>
          </p:cNvPr>
          <p:cNvSpPr/>
          <p:nvPr/>
        </p:nvSpPr>
        <p:spPr>
          <a:xfrm>
            <a:off x="4971402" y="1523284"/>
            <a:ext cx="2276398" cy="4635148"/>
          </a:xfrm>
          <a:custGeom>
            <a:avLst/>
            <a:gdLst>
              <a:gd name="connsiteX0" fmla="*/ 0 w 2189176"/>
              <a:gd name="connsiteY0" fmla="*/ 218918 h 5186967"/>
              <a:gd name="connsiteX1" fmla="*/ 218918 w 2189176"/>
              <a:gd name="connsiteY1" fmla="*/ 0 h 5186967"/>
              <a:gd name="connsiteX2" fmla="*/ 1970258 w 2189176"/>
              <a:gd name="connsiteY2" fmla="*/ 0 h 5186967"/>
              <a:gd name="connsiteX3" fmla="*/ 2189176 w 2189176"/>
              <a:gd name="connsiteY3" fmla="*/ 218918 h 5186967"/>
              <a:gd name="connsiteX4" fmla="*/ 2189176 w 2189176"/>
              <a:gd name="connsiteY4" fmla="*/ 4968049 h 5186967"/>
              <a:gd name="connsiteX5" fmla="*/ 1970258 w 2189176"/>
              <a:gd name="connsiteY5" fmla="*/ 5186967 h 5186967"/>
              <a:gd name="connsiteX6" fmla="*/ 218918 w 2189176"/>
              <a:gd name="connsiteY6" fmla="*/ 5186967 h 5186967"/>
              <a:gd name="connsiteX7" fmla="*/ 0 w 2189176"/>
              <a:gd name="connsiteY7" fmla="*/ 4968049 h 5186967"/>
              <a:gd name="connsiteX8" fmla="*/ 0 w 2189176"/>
              <a:gd name="connsiteY8" fmla="*/ 218918 h 51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9176" h="5186967">
                <a:moveTo>
                  <a:pt x="0" y="218918"/>
                </a:moveTo>
                <a:cubicBezTo>
                  <a:pt x="0" y="98013"/>
                  <a:pt x="98013" y="0"/>
                  <a:pt x="218918" y="0"/>
                </a:cubicBezTo>
                <a:lnTo>
                  <a:pt x="1970258" y="0"/>
                </a:lnTo>
                <a:cubicBezTo>
                  <a:pt x="2091163" y="0"/>
                  <a:pt x="2189176" y="98013"/>
                  <a:pt x="2189176" y="218918"/>
                </a:cubicBezTo>
                <a:lnTo>
                  <a:pt x="2189176" y="4968049"/>
                </a:lnTo>
                <a:cubicBezTo>
                  <a:pt x="2189176" y="5088954"/>
                  <a:pt x="2091163" y="5186967"/>
                  <a:pt x="1970258" y="5186967"/>
                </a:cubicBezTo>
                <a:lnTo>
                  <a:pt x="218918" y="5186967"/>
                </a:lnTo>
                <a:cubicBezTo>
                  <a:pt x="98013" y="5186967"/>
                  <a:pt x="0" y="5088954"/>
                  <a:pt x="0" y="4968049"/>
                </a:cubicBezTo>
                <a:lnTo>
                  <a:pt x="0" y="218918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3722317" numCol="1" spcCol="1270" anchor="ctr" anchorCtr="0">
            <a:noAutofit/>
          </a:bodyPr>
          <a:lstStyle/>
          <a:p>
            <a:pPr lvl="0"/>
            <a:endParaRPr lang="en-GB" kern="1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48562-A506-60D4-650C-40EA071DBF23}"/>
              </a:ext>
            </a:extLst>
          </p:cNvPr>
          <p:cNvSpPr txBox="1"/>
          <p:nvPr/>
        </p:nvSpPr>
        <p:spPr>
          <a:xfrm>
            <a:off x="2831519" y="1295494"/>
            <a:ext cx="1807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l-GR" sz="1800" dirty="0"/>
              <a:t>Υποχρεωτικά</a:t>
            </a:r>
          </a:p>
          <a:p>
            <a:pPr lvl="0"/>
            <a:r>
              <a:rPr lang="el-GR" sz="1800" dirty="0"/>
              <a:t> Μαθήματα: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6FEDB-B556-AFC5-EE84-B83EAF482CE8}"/>
              </a:ext>
            </a:extLst>
          </p:cNvPr>
          <p:cNvSpPr txBox="1"/>
          <p:nvPr/>
        </p:nvSpPr>
        <p:spPr>
          <a:xfrm>
            <a:off x="298808" y="1271130"/>
            <a:ext cx="1807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l-GR" sz="1800" dirty="0"/>
              <a:t>Υποχρεωτικά</a:t>
            </a:r>
          </a:p>
          <a:p>
            <a:pPr lvl="0"/>
            <a:r>
              <a:rPr lang="el-GR" sz="1800" dirty="0"/>
              <a:t> Μαθήματα: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5327F5-4C44-34D2-E907-BB86EBE42D09}"/>
              </a:ext>
            </a:extLst>
          </p:cNvPr>
          <p:cNvSpPr txBox="1"/>
          <p:nvPr/>
        </p:nvSpPr>
        <p:spPr>
          <a:xfrm>
            <a:off x="5192000" y="1561295"/>
            <a:ext cx="19335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l-GR" sz="1800" dirty="0"/>
              <a:t>Επιλογής Υποχρεωτικά</a:t>
            </a:r>
          </a:p>
          <a:p>
            <a:pPr lvl="0"/>
            <a:r>
              <a:rPr lang="el-GR" sz="1800" dirty="0"/>
              <a:t> Μαθήματα:</a:t>
            </a:r>
          </a:p>
        </p:txBody>
      </p:sp>
      <p:sp>
        <p:nvSpPr>
          <p:cNvPr id="34" name="Ελεύθερη σχεδίαση: Σχήμα 33">
            <a:extLst>
              <a:ext uri="{FF2B5EF4-FFF2-40B4-BE49-F238E27FC236}">
                <a16:creationId xmlns:a16="http://schemas.microsoft.com/office/drawing/2014/main" id="{FA590596-FAAF-628C-1741-6358D060C652}"/>
              </a:ext>
            </a:extLst>
          </p:cNvPr>
          <p:cNvSpPr/>
          <p:nvPr/>
        </p:nvSpPr>
        <p:spPr>
          <a:xfrm>
            <a:off x="5123160" y="2503295"/>
            <a:ext cx="1998546" cy="498302"/>
          </a:xfrm>
          <a:custGeom>
            <a:avLst/>
            <a:gdLst>
              <a:gd name="connsiteX0" fmla="*/ 0 w 2037930"/>
              <a:gd name="connsiteY0" fmla="*/ 34820 h 348198"/>
              <a:gd name="connsiteX1" fmla="*/ 34820 w 2037930"/>
              <a:gd name="connsiteY1" fmla="*/ 0 h 348198"/>
              <a:gd name="connsiteX2" fmla="*/ 2003110 w 2037930"/>
              <a:gd name="connsiteY2" fmla="*/ 0 h 348198"/>
              <a:gd name="connsiteX3" fmla="*/ 2037930 w 2037930"/>
              <a:gd name="connsiteY3" fmla="*/ 34820 h 348198"/>
              <a:gd name="connsiteX4" fmla="*/ 2037930 w 2037930"/>
              <a:gd name="connsiteY4" fmla="*/ 313378 h 348198"/>
              <a:gd name="connsiteX5" fmla="*/ 2003110 w 2037930"/>
              <a:gd name="connsiteY5" fmla="*/ 348198 h 348198"/>
              <a:gd name="connsiteX6" fmla="*/ 34820 w 2037930"/>
              <a:gd name="connsiteY6" fmla="*/ 348198 h 348198"/>
              <a:gd name="connsiteX7" fmla="*/ 0 w 2037930"/>
              <a:gd name="connsiteY7" fmla="*/ 313378 h 348198"/>
              <a:gd name="connsiteX8" fmla="*/ 0 w 2037930"/>
              <a:gd name="connsiteY8" fmla="*/ 34820 h 34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7930" h="348198">
                <a:moveTo>
                  <a:pt x="0" y="34820"/>
                </a:moveTo>
                <a:cubicBezTo>
                  <a:pt x="0" y="15589"/>
                  <a:pt x="15589" y="0"/>
                  <a:pt x="34820" y="0"/>
                </a:cubicBezTo>
                <a:lnTo>
                  <a:pt x="2003110" y="0"/>
                </a:lnTo>
                <a:cubicBezTo>
                  <a:pt x="2022341" y="0"/>
                  <a:pt x="2037930" y="15589"/>
                  <a:pt x="2037930" y="34820"/>
                </a:cubicBezTo>
                <a:lnTo>
                  <a:pt x="2037930" y="313378"/>
                </a:lnTo>
                <a:cubicBezTo>
                  <a:pt x="2037930" y="332609"/>
                  <a:pt x="2022341" y="348198"/>
                  <a:pt x="2003110" y="348198"/>
                </a:cubicBezTo>
                <a:lnTo>
                  <a:pt x="34820" y="348198"/>
                </a:lnTo>
                <a:cubicBezTo>
                  <a:pt x="15589" y="348198"/>
                  <a:pt x="0" y="332609"/>
                  <a:pt x="0" y="313378"/>
                </a:cubicBezTo>
                <a:lnTo>
                  <a:pt x="0" y="348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138" tIns="31153" rIns="38138" bIns="31153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100" kern="1200" dirty="0"/>
              <a:t>Επεξεργασία Υγρών αποβλήτων και Επαναχρησιμοποίηση</a:t>
            </a:r>
          </a:p>
        </p:txBody>
      </p:sp>
      <p:sp>
        <p:nvSpPr>
          <p:cNvPr id="35" name="Ελεύθερη σχεδίαση: Σχήμα 34">
            <a:extLst>
              <a:ext uri="{FF2B5EF4-FFF2-40B4-BE49-F238E27FC236}">
                <a16:creationId xmlns:a16="http://schemas.microsoft.com/office/drawing/2014/main" id="{8FCB16CC-B72B-44C4-2BDF-5A405F2BC655}"/>
              </a:ext>
            </a:extLst>
          </p:cNvPr>
          <p:cNvSpPr/>
          <p:nvPr/>
        </p:nvSpPr>
        <p:spPr>
          <a:xfrm>
            <a:off x="5123160" y="3226948"/>
            <a:ext cx="2000556" cy="393897"/>
          </a:xfrm>
          <a:custGeom>
            <a:avLst/>
            <a:gdLst>
              <a:gd name="connsiteX0" fmla="*/ 0 w 2000556"/>
              <a:gd name="connsiteY0" fmla="*/ 39390 h 393897"/>
              <a:gd name="connsiteX1" fmla="*/ 39390 w 2000556"/>
              <a:gd name="connsiteY1" fmla="*/ 0 h 393897"/>
              <a:gd name="connsiteX2" fmla="*/ 1961166 w 2000556"/>
              <a:gd name="connsiteY2" fmla="*/ 0 h 393897"/>
              <a:gd name="connsiteX3" fmla="*/ 2000556 w 2000556"/>
              <a:gd name="connsiteY3" fmla="*/ 39390 h 393897"/>
              <a:gd name="connsiteX4" fmla="*/ 2000556 w 2000556"/>
              <a:gd name="connsiteY4" fmla="*/ 354507 h 393897"/>
              <a:gd name="connsiteX5" fmla="*/ 1961166 w 2000556"/>
              <a:gd name="connsiteY5" fmla="*/ 393897 h 393897"/>
              <a:gd name="connsiteX6" fmla="*/ 39390 w 2000556"/>
              <a:gd name="connsiteY6" fmla="*/ 393897 h 393897"/>
              <a:gd name="connsiteX7" fmla="*/ 0 w 2000556"/>
              <a:gd name="connsiteY7" fmla="*/ 354507 h 393897"/>
              <a:gd name="connsiteX8" fmla="*/ 0 w 2000556"/>
              <a:gd name="connsiteY8" fmla="*/ 39390 h 39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0556" h="393897">
                <a:moveTo>
                  <a:pt x="0" y="39390"/>
                </a:moveTo>
                <a:cubicBezTo>
                  <a:pt x="0" y="17636"/>
                  <a:pt x="17636" y="0"/>
                  <a:pt x="39390" y="0"/>
                </a:cubicBezTo>
                <a:lnTo>
                  <a:pt x="1961166" y="0"/>
                </a:lnTo>
                <a:cubicBezTo>
                  <a:pt x="1982920" y="0"/>
                  <a:pt x="2000556" y="17636"/>
                  <a:pt x="2000556" y="39390"/>
                </a:cubicBezTo>
                <a:lnTo>
                  <a:pt x="2000556" y="354507"/>
                </a:lnTo>
                <a:cubicBezTo>
                  <a:pt x="2000556" y="376261"/>
                  <a:pt x="1982920" y="393897"/>
                  <a:pt x="1961166" y="393897"/>
                </a:cubicBezTo>
                <a:lnTo>
                  <a:pt x="39390" y="393897"/>
                </a:lnTo>
                <a:cubicBezTo>
                  <a:pt x="17636" y="393897"/>
                  <a:pt x="0" y="376261"/>
                  <a:pt x="0" y="354507"/>
                </a:cubicBezTo>
                <a:lnTo>
                  <a:pt x="0" y="3939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77" tIns="32492" rIns="39477" bIns="32492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100" kern="1200" dirty="0"/>
              <a:t>Διαχείριση Υδατικών Πόρων</a:t>
            </a:r>
          </a:p>
        </p:txBody>
      </p:sp>
      <p:sp>
        <p:nvSpPr>
          <p:cNvPr id="36" name="Ελεύθερη σχεδίαση: Σχήμα 35">
            <a:extLst>
              <a:ext uri="{FF2B5EF4-FFF2-40B4-BE49-F238E27FC236}">
                <a16:creationId xmlns:a16="http://schemas.microsoft.com/office/drawing/2014/main" id="{97602BD1-3AFF-1710-53BC-A0C8D92E0983}"/>
              </a:ext>
            </a:extLst>
          </p:cNvPr>
          <p:cNvSpPr/>
          <p:nvPr/>
        </p:nvSpPr>
        <p:spPr>
          <a:xfrm>
            <a:off x="5147376" y="3850265"/>
            <a:ext cx="1933511" cy="320683"/>
          </a:xfrm>
          <a:custGeom>
            <a:avLst/>
            <a:gdLst>
              <a:gd name="connsiteX0" fmla="*/ 0 w 1864109"/>
              <a:gd name="connsiteY0" fmla="*/ 32068 h 320683"/>
              <a:gd name="connsiteX1" fmla="*/ 32068 w 1864109"/>
              <a:gd name="connsiteY1" fmla="*/ 0 h 320683"/>
              <a:gd name="connsiteX2" fmla="*/ 1832041 w 1864109"/>
              <a:gd name="connsiteY2" fmla="*/ 0 h 320683"/>
              <a:gd name="connsiteX3" fmla="*/ 1864109 w 1864109"/>
              <a:gd name="connsiteY3" fmla="*/ 32068 h 320683"/>
              <a:gd name="connsiteX4" fmla="*/ 1864109 w 1864109"/>
              <a:gd name="connsiteY4" fmla="*/ 288615 h 320683"/>
              <a:gd name="connsiteX5" fmla="*/ 1832041 w 1864109"/>
              <a:gd name="connsiteY5" fmla="*/ 320683 h 320683"/>
              <a:gd name="connsiteX6" fmla="*/ 32068 w 1864109"/>
              <a:gd name="connsiteY6" fmla="*/ 320683 h 320683"/>
              <a:gd name="connsiteX7" fmla="*/ 0 w 1864109"/>
              <a:gd name="connsiteY7" fmla="*/ 288615 h 320683"/>
              <a:gd name="connsiteX8" fmla="*/ 0 w 1864109"/>
              <a:gd name="connsiteY8" fmla="*/ 32068 h 32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4109" h="320683">
                <a:moveTo>
                  <a:pt x="0" y="32068"/>
                </a:moveTo>
                <a:cubicBezTo>
                  <a:pt x="0" y="14357"/>
                  <a:pt x="14357" y="0"/>
                  <a:pt x="32068" y="0"/>
                </a:cubicBezTo>
                <a:lnTo>
                  <a:pt x="1832041" y="0"/>
                </a:lnTo>
                <a:cubicBezTo>
                  <a:pt x="1849752" y="0"/>
                  <a:pt x="1864109" y="14357"/>
                  <a:pt x="1864109" y="32068"/>
                </a:cubicBezTo>
                <a:lnTo>
                  <a:pt x="1864109" y="288615"/>
                </a:lnTo>
                <a:cubicBezTo>
                  <a:pt x="1864109" y="306326"/>
                  <a:pt x="1849752" y="320683"/>
                  <a:pt x="1832041" y="320683"/>
                </a:cubicBezTo>
                <a:lnTo>
                  <a:pt x="32068" y="320683"/>
                </a:lnTo>
                <a:cubicBezTo>
                  <a:pt x="14357" y="320683"/>
                  <a:pt x="0" y="306326"/>
                  <a:pt x="0" y="288615"/>
                </a:cubicBezTo>
                <a:lnTo>
                  <a:pt x="0" y="32068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32" tIns="30347" rIns="37332" bIns="3034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100" kern="1200" dirty="0"/>
              <a:t>Διαχείριση Υδατικών Πόρων</a:t>
            </a:r>
            <a:endParaRPr lang="en-GB" sz="1100" kern="1200" dirty="0"/>
          </a:p>
        </p:txBody>
      </p:sp>
      <p:sp>
        <p:nvSpPr>
          <p:cNvPr id="37" name="Ελεύθερη σχεδίαση: Σχήμα 36">
            <a:extLst>
              <a:ext uri="{FF2B5EF4-FFF2-40B4-BE49-F238E27FC236}">
                <a16:creationId xmlns:a16="http://schemas.microsoft.com/office/drawing/2014/main" id="{2A4469EC-4DFB-DC6A-1608-67082CD8E0BC}"/>
              </a:ext>
            </a:extLst>
          </p:cNvPr>
          <p:cNvSpPr/>
          <p:nvPr/>
        </p:nvSpPr>
        <p:spPr>
          <a:xfrm>
            <a:off x="5147375" y="4527251"/>
            <a:ext cx="1933511" cy="300906"/>
          </a:xfrm>
          <a:custGeom>
            <a:avLst/>
            <a:gdLst>
              <a:gd name="connsiteX0" fmla="*/ 0 w 1864109"/>
              <a:gd name="connsiteY0" fmla="*/ 30091 h 300906"/>
              <a:gd name="connsiteX1" fmla="*/ 30091 w 1864109"/>
              <a:gd name="connsiteY1" fmla="*/ 0 h 300906"/>
              <a:gd name="connsiteX2" fmla="*/ 1834018 w 1864109"/>
              <a:gd name="connsiteY2" fmla="*/ 0 h 300906"/>
              <a:gd name="connsiteX3" fmla="*/ 1864109 w 1864109"/>
              <a:gd name="connsiteY3" fmla="*/ 30091 h 300906"/>
              <a:gd name="connsiteX4" fmla="*/ 1864109 w 1864109"/>
              <a:gd name="connsiteY4" fmla="*/ 270815 h 300906"/>
              <a:gd name="connsiteX5" fmla="*/ 1834018 w 1864109"/>
              <a:gd name="connsiteY5" fmla="*/ 300906 h 300906"/>
              <a:gd name="connsiteX6" fmla="*/ 30091 w 1864109"/>
              <a:gd name="connsiteY6" fmla="*/ 300906 h 300906"/>
              <a:gd name="connsiteX7" fmla="*/ 0 w 1864109"/>
              <a:gd name="connsiteY7" fmla="*/ 270815 h 300906"/>
              <a:gd name="connsiteX8" fmla="*/ 0 w 1864109"/>
              <a:gd name="connsiteY8" fmla="*/ 30091 h 30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4109" h="300906">
                <a:moveTo>
                  <a:pt x="0" y="30091"/>
                </a:moveTo>
                <a:cubicBezTo>
                  <a:pt x="0" y="13472"/>
                  <a:pt x="13472" y="0"/>
                  <a:pt x="30091" y="0"/>
                </a:cubicBezTo>
                <a:lnTo>
                  <a:pt x="1834018" y="0"/>
                </a:lnTo>
                <a:cubicBezTo>
                  <a:pt x="1850637" y="0"/>
                  <a:pt x="1864109" y="13472"/>
                  <a:pt x="1864109" y="30091"/>
                </a:cubicBezTo>
                <a:lnTo>
                  <a:pt x="1864109" y="270815"/>
                </a:lnTo>
                <a:cubicBezTo>
                  <a:pt x="1864109" y="287434"/>
                  <a:pt x="1850637" y="300906"/>
                  <a:pt x="1834018" y="300906"/>
                </a:cubicBezTo>
                <a:lnTo>
                  <a:pt x="30091" y="300906"/>
                </a:lnTo>
                <a:cubicBezTo>
                  <a:pt x="13472" y="300906"/>
                  <a:pt x="0" y="287434"/>
                  <a:pt x="0" y="270815"/>
                </a:cubicBezTo>
                <a:lnTo>
                  <a:pt x="0" y="30091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753" tIns="29768" rIns="36753" bIns="2976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100" kern="1200" dirty="0"/>
              <a:t>Ανανεώσιμες Πηγές Ενέργειας και Γεωργία</a:t>
            </a:r>
            <a:endParaRPr lang="en-GB" sz="1100" kern="1200" dirty="0"/>
          </a:p>
        </p:txBody>
      </p:sp>
      <p:sp>
        <p:nvSpPr>
          <p:cNvPr id="38" name="Ελεύθερη σχεδίαση: Σχήμα 37">
            <a:extLst>
              <a:ext uri="{FF2B5EF4-FFF2-40B4-BE49-F238E27FC236}">
                <a16:creationId xmlns:a16="http://schemas.microsoft.com/office/drawing/2014/main" id="{F7B3C6BA-010F-9EB5-992B-5BAE259B1C9B}"/>
              </a:ext>
            </a:extLst>
          </p:cNvPr>
          <p:cNvSpPr/>
          <p:nvPr/>
        </p:nvSpPr>
        <p:spPr>
          <a:xfrm>
            <a:off x="5188195" y="5133188"/>
            <a:ext cx="1933511" cy="393897"/>
          </a:xfrm>
          <a:custGeom>
            <a:avLst/>
            <a:gdLst>
              <a:gd name="connsiteX0" fmla="*/ 0 w 1864109"/>
              <a:gd name="connsiteY0" fmla="*/ 30091 h 300906"/>
              <a:gd name="connsiteX1" fmla="*/ 30091 w 1864109"/>
              <a:gd name="connsiteY1" fmla="*/ 0 h 300906"/>
              <a:gd name="connsiteX2" fmla="*/ 1834018 w 1864109"/>
              <a:gd name="connsiteY2" fmla="*/ 0 h 300906"/>
              <a:gd name="connsiteX3" fmla="*/ 1864109 w 1864109"/>
              <a:gd name="connsiteY3" fmla="*/ 30091 h 300906"/>
              <a:gd name="connsiteX4" fmla="*/ 1864109 w 1864109"/>
              <a:gd name="connsiteY4" fmla="*/ 270815 h 300906"/>
              <a:gd name="connsiteX5" fmla="*/ 1834018 w 1864109"/>
              <a:gd name="connsiteY5" fmla="*/ 300906 h 300906"/>
              <a:gd name="connsiteX6" fmla="*/ 30091 w 1864109"/>
              <a:gd name="connsiteY6" fmla="*/ 300906 h 300906"/>
              <a:gd name="connsiteX7" fmla="*/ 0 w 1864109"/>
              <a:gd name="connsiteY7" fmla="*/ 270815 h 300906"/>
              <a:gd name="connsiteX8" fmla="*/ 0 w 1864109"/>
              <a:gd name="connsiteY8" fmla="*/ 30091 h 30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4109" h="300906">
                <a:moveTo>
                  <a:pt x="0" y="30091"/>
                </a:moveTo>
                <a:cubicBezTo>
                  <a:pt x="0" y="13472"/>
                  <a:pt x="13472" y="0"/>
                  <a:pt x="30091" y="0"/>
                </a:cubicBezTo>
                <a:lnTo>
                  <a:pt x="1834018" y="0"/>
                </a:lnTo>
                <a:cubicBezTo>
                  <a:pt x="1850637" y="0"/>
                  <a:pt x="1864109" y="13472"/>
                  <a:pt x="1864109" y="30091"/>
                </a:cubicBezTo>
                <a:lnTo>
                  <a:pt x="1864109" y="270815"/>
                </a:lnTo>
                <a:cubicBezTo>
                  <a:pt x="1864109" y="287434"/>
                  <a:pt x="1850637" y="300906"/>
                  <a:pt x="1834018" y="300906"/>
                </a:cubicBezTo>
                <a:lnTo>
                  <a:pt x="30091" y="300906"/>
                </a:lnTo>
                <a:cubicBezTo>
                  <a:pt x="13472" y="300906"/>
                  <a:pt x="0" y="287434"/>
                  <a:pt x="0" y="270815"/>
                </a:cubicBezTo>
                <a:lnTo>
                  <a:pt x="0" y="30091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753" tIns="29768" rIns="36753" bIns="2976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100" kern="1200" dirty="0"/>
              <a:t>Εφαρμογή Υπολογιστικών Μεθόδων στη Γεωπονία </a:t>
            </a:r>
            <a:endParaRPr lang="en-GB" sz="1100" kern="1200" dirty="0"/>
          </a:p>
        </p:txBody>
      </p:sp>
      <p:sp>
        <p:nvSpPr>
          <p:cNvPr id="40" name="Ελεύθερη σχεδίαση: Σχήμα 39">
            <a:extLst>
              <a:ext uri="{FF2B5EF4-FFF2-40B4-BE49-F238E27FC236}">
                <a16:creationId xmlns:a16="http://schemas.microsoft.com/office/drawing/2014/main" id="{81995872-C9A1-B0C4-B408-6EC4411372B1}"/>
              </a:ext>
            </a:extLst>
          </p:cNvPr>
          <p:cNvSpPr/>
          <p:nvPr/>
        </p:nvSpPr>
        <p:spPr>
          <a:xfrm>
            <a:off x="7476044" y="1496906"/>
            <a:ext cx="2276398" cy="4635148"/>
          </a:xfrm>
          <a:custGeom>
            <a:avLst/>
            <a:gdLst>
              <a:gd name="connsiteX0" fmla="*/ 0 w 2189176"/>
              <a:gd name="connsiteY0" fmla="*/ 218918 h 5186967"/>
              <a:gd name="connsiteX1" fmla="*/ 218918 w 2189176"/>
              <a:gd name="connsiteY1" fmla="*/ 0 h 5186967"/>
              <a:gd name="connsiteX2" fmla="*/ 1970258 w 2189176"/>
              <a:gd name="connsiteY2" fmla="*/ 0 h 5186967"/>
              <a:gd name="connsiteX3" fmla="*/ 2189176 w 2189176"/>
              <a:gd name="connsiteY3" fmla="*/ 218918 h 5186967"/>
              <a:gd name="connsiteX4" fmla="*/ 2189176 w 2189176"/>
              <a:gd name="connsiteY4" fmla="*/ 4968049 h 5186967"/>
              <a:gd name="connsiteX5" fmla="*/ 1970258 w 2189176"/>
              <a:gd name="connsiteY5" fmla="*/ 5186967 h 5186967"/>
              <a:gd name="connsiteX6" fmla="*/ 218918 w 2189176"/>
              <a:gd name="connsiteY6" fmla="*/ 5186967 h 5186967"/>
              <a:gd name="connsiteX7" fmla="*/ 0 w 2189176"/>
              <a:gd name="connsiteY7" fmla="*/ 4968049 h 5186967"/>
              <a:gd name="connsiteX8" fmla="*/ 0 w 2189176"/>
              <a:gd name="connsiteY8" fmla="*/ 218918 h 51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9176" h="5186967">
                <a:moveTo>
                  <a:pt x="0" y="218918"/>
                </a:moveTo>
                <a:cubicBezTo>
                  <a:pt x="0" y="98013"/>
                  <a:pt x="98013" y="0"/>
                  <a:pt x="218918" y="0"/>
                </a:cubicBezTo>
                <a:lnTo>
                  <a:pt x="1970258" y="0"/>
                </a:lnTo>
                <a:cubicBezTo>
                  <a:pt x="2091163" y="0"/>
                  <a:pt x="2189176" y="98013"/>
                  <a:pt x="2189176" y="218918"/>
                </a:cubicBezTo>
                <a:lnTo>
                  <a:pt x="2189176" y="4968049"/>
                </a:lnTo>
                <a:cubicBezTo>
                  <a:pt x="2189176" y="5088954"/>
                  <a:pt x="2091163" y="5186967"/>
                  <a:pt x="1970258" y="5186967"/>
                </a:cubicBezTo>
                <a:lnTo>
                  <a:pt x="218918" y="5186967"/>
                </a:lnTo>
                <a:cubicBezTo>
                  <a:pt x="98013" y="5186967"/>
                  <a:pt x="0" y="5088954"/>
                  <a:pt x="0" y="4968049"/>
                </a:cubicBezTo>
                <a:lnTo>
                  <a:pt x="0" y="218918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3722317" numCol="1" spcCol="1270" anchor="ctr" anchorCtr="0">
            <a:noAutofit/>
          </a:bodyPr>
          <a:lstStyle/>
          <a:p>
            <a:pPr lvl="0"/>
            <a:endParaRPr lang="en-GB" kern="1200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FDC704-1AB0-D20D-0DAC-9D7856A8ECB0}"/>
              </a:ext>
            </a:extLst>
          </p:cNvPr>
          <p:cNvSpPr txBox="1"/>
          <p:nvPr/>
        </p:nvSpPr>
        <p:spPr>
          <a:xfrm>
            <a:off x="7735158" y="1579965"/>
            <a:ext cx="18077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l-GR" sz="1800" dirty="0"/>
              <a:t>Επιλογής Υποχρεωτικά</a:t>
            </a:r>
          </a:p>
          <a:p>
            <a:pPr lvl="0"/>
            <a:r>
              <a:rPr lang="el-GR" sz="1800" dirty="0"/>
              <a:t> Μαθήματα:</a:t>
            </a:r>
          </a:p>
        </p:txBody>
      </p:sp>
      <p:sp>
        <p:nvSpPr>
          <p:cNvPr id="42" name="Ελεύθερη σχεδίαση: Σχήμα 41">
            <a:extLst>
              <a:ext uri="{FF2B5EF4-FFF2-40B4-BE49-F238E27FC236}">
                <a16:creationId xmlns:a16="http://schemas.microsoft.com/office/drawing/2014/main" id="{75CE6B7D-5DF7-8A4C-D733-BEB5AB744AC7}"/>
              </a:ext>
            </a:extLst>
          </p:cNvPr>
          <p:cNvSpPr/>
          <p:nvPr/>
        </p:nvSpPr>
        <p:spPr>
          <a:xfrm>
            <a:off x="7630726" y="3404704"/>
            <a:ext cx="2000556" cy="393897"/>
          </a:xfrm>
          <a:custGeom>
            <a:avLst/>
            <a:gdLst>
              <a:gd name="connsiteX0" fmla="*/ 0 w 2000556"/>
              <a:gd name="connsiteY0" fmla="*/ 39390 h 393897"/>
              <a:gd name="connsiteX1" fmla="*/ 39390 w 2000556"/>
              <a:gd name="connsiteY1" fmla="*/ 0 h 393897"/>
              <a:gd name="connsiteX2" fmla="*/ 1961166 w 2000556"/>
              <a:gd name="connsiteY2" fmla="*/ 0 h 393897"/>
              <a:gd name="connsiteX3" fmla="*/ 2000556 w 2000556"/>
              <a:gd name="connsiteY3" fmla="*/ 39390 h 393897"/>
              <a:gd name="connsiteX4" fmla="*/ 2000556 w 2000556"/>
              <a:gd name="connsiteY4" fmla="*/ 354507 h 393897"/>
              <a:gd name="connsiteX5" fmla="*/ 1961166 w 2000556"/>
              <a:gd name="connsiteY5" fmla="*/ 393897 h 393897"/>
              <a:gd name="connsiteX6" fmla="*/ 39390 w 2000556"/>
              <a:gd name="connsiteY6" fmla="*/ 393897 h 393897"/>
              <a:gd name="connsiteX7" fmla="*/ 0 w 2000556"/>
              <a:gd name="connsiteY7" fmla="*/ 354507 h 393897"/>
              <a:gd name="connsiteX8" fmla="*/ 0 w 2000556"/>
              <a:gd name="connsiteY8" fmla="*/ 39390 h 39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0556" h="393897">
                <a:moveTo>
                  <a:pt x="0" y="39390"/>
                </a:moveTo>
                <a:cubicBezTo>
                  <a:pt x="0" y="17636"/>
                  <a:pt x="17636" y="0"/>
                  <a:pt x="39390" y="0"/>
                </a:cubicBezTo>
                <a:lnTo>
                  <a:pt x="1961166" y="0"/>
                </a:lnTo>
                <a:cubicBezTo>
                  <a:pt x="1982920" y="0"/>
                  <a:pt x="2000556" y="17636"/>
                  <a:pt x="2000556" y="39390"/>
                </a:cubicBezTo>
                <a:lnTo>
                  <a:pt x="2000556" y="354507"/>
                </a:lnTo>
                <a:cubicBezTo>
                  <a:pt x="2000556" y="376261"/>
                  <a:pt x="1982920" y="393897"/>
                  <a:pt x="1961166" y="393897"/>
                </a:cubicBezTo>
                <a:lnTo>
                  <a:pt x="39390" y="393897"/>
                </a:lnTo>
                <a:cubicBezTo>
                  <a:pt x="17636" y="393897"/>
                  <a:pt x="0" y="376261"/>
                  <a:pt x="0" y="354507"/>
                </a:cubicBezTo>
                <a:lnTo>
                  <a:pt x="0" y="3939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77" tIns="32492" rIns="39477" bIns="32492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100" kern="1200" dirty="0" err="1"/>
              <a:t>Υδρομετερεωλογία</a:t>
            </a:r>
            <a:r>
              <a:rPr lang="el-GR" sz="1100" kern="1200" dirty="0"/>
              <a:t> και Κλιματική </a:t>
            </a:r>
            <a:r>
              <a:rPr lang="el-GR" sz="1100" kern="1200" dirty="0" err="1"/>
              <a:t>Αλλλαγή</a:t>
            </a:r>
            <a:endParaRPr lang="el-GR" sz="1100" kern="1200" dirty="0"/>
          </a:p>
        </p:txBody>
      </p:sp>
      <p:sp>
        <p:nvSpPr>
          <p:cNvPr id="43" name="Ελεύθερη σχεδίαση: Σχήμα 42">
            <a:extLst>
              <a:ext uri="{FF2B5EF4-FFF2-40B4-BE49-F238E27FC236}">
                <a16:creationId xmlns:a16="http://schemas.microsoft.com/office/drawing/2014/main" id="{BA56EC15-5209-AA5A-2892-E6601BC23306}"/>
              </a:ext>
            </a:extLst>
          </p:cNvPr>
          <p:cNvSpPr/>
          <p:nvPr/>
        </p:nvSpPr>
        <p:spPr>
          <a:xfrm>
            <a:off x="7664248" y="4214841"/>
            <a:ext cx="1933511" cy="320683"/>
          </a:xfrm>
          <a:custGeom>
            <a:avLst/>
            <a:gdLst>
              <a:gd name="connsiteX0" fmla="*/ 0 w 1864109"/>
              <a:gd name="connsiteY0" fmla="*/ 32068 h 320683"/>
              <a:gd name="connsiteX1" fmla="*/ 32068 w 1864109"/>
              <a:gd name="connsiteY1" fmla="*/ 0 h 320683"/>
              <a:gd name="connsiteX2" fmla="*/ 1832041 w 1864109"/>
              <a:gd name="connsiteY2" fmla="*/ 0 h 320683"/>
              <a:gd name="connsiteX3" fmla="*/ 1864109 w 1864109"/>
              <a:gd name="connsiteY3" fmla="*/ 32068 h 320683"/>
              <a:gd name="connsiteX4" fmla="*/ 1864109 w 1864109"/>
              <a:gd name="connsiteY4" fmla="*/ 288615 h 320683"/>
              <a:gd name="connsiteX5" fmla="*/ 1832041 w 1864109"/>
              <a:gd name="connsiteY5" fmla="*/ 320683 h 320683"/>
              <a:gd name="connsiteX6" fmla="*/ 32068 w 1864109"/>
              <a:gd name="connsiteY6" fmla="*/ 320683 h 320683"/>
              <a:gd name="connsiteX7" fmla="*/ 0 w 1864109"/>
              <a:gd name="connsiteY7" fmla="*/ 288615 h 320683"/>
              <a:gd name="connsiteX8" fmla="*/ 0 w 1864109"/>
              <a:gd name="connsiteY8" fmla="*/ 32068 h 32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4109" h="320683">
                <a:moveTo>
                  <a:pt x="0" y="32068"/>
                </a:moveTo>
                <a:cubicBezTo>
                  <a:pt x="0" y="14357"/>
                  <a:pt x="14357" y="0"/>
                  <a:pt x="32068" y="0"/>
                </a:cubicBezTo>
                <a:lnTo>
                  <a:pt x="1832041" y="0"/>
                </a:lnTo>
                <a:cubicBezTo>
                  <a:pt x="1849752" y="0"/>
                  <a:pt x="1864109" y="14357"/>
                  <a:pt x="1864109" y="32068"/>
                </a:cubicBezTo>
                <a:lnTo>
                  <a:pt x="1864109" y="288615"/>
                </a:lnTo>
                <a:cubicBezTo>
                  <a:pt x="1864109" y="306326"/>
                  <a:pt x="1849752" y="320683"/>
                  <a:pt x="1832041" y="320683"/>
                </a:cubicBezTo>
                <a:lnTo>
                  <a:pt x="32068" y="320683"/>
                </a:lnTo>
                <a:cubicBezTo>
                  <a:pt x="14357" y="320683"/>
                  <a:pt x="0" y="306326"/>
                  <a:pt x="0" y="288615"/>
                </a:cubicBezTo>
                <a:lnTo>
                  <a:pt x="0" y="32068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32" tIns="30347" rIns="37332" bIns="3034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100" kern="1200" dirty="0" err="1"/>
              <a:t>Θερμοκηπιακές</a:t>
            </a:r>
            <a:r>
              <a:rPr lang="el-GR" sz="1100" kern="1200" dirty="0"/>
              <a:t> Κατασκευές και εξοπλισμός</a:t>
            </a:r>
            <a:endParaRPr lang="en-GB" sz="1100" kern="1200" dirty="0"/>
          </a:p>
        </p:txBody>
      </p:sp>
      <p:sp>
        <p:nvSpPr>
          <p:cNvPr id="44" name="Ελεύθερη σχεδίαση: Σχήμα 43">
            <a:extLst>
              <a:ext uri="{FF2B5EF4-FFF2-40B4-BE49-F238E27FC236}">
                <a16:creationId xmlns:a16="http://schemas.microsoft.com/office/drawing/2014/main" id="{E2640D9A-DF08-5B78-316A-02A8A26F5281}"/>
              </a:ext>
            </a:extLst>
          </p:cNvPr>
          <p:cNvSpPr/>
          <p:nvPr/>
        </p:nvSpPr>
        <p:spPr>
          <a:xfrm>
            <a:off x="7648228" y="4921666"/>
            <a:ext cx="2000556" cy="393897"/>
          </a:xfrm>
          <a:custGeom>
            <a:avLst/>
            <a:gdLst>
              <a:gd name="connsiteX0" fmla="*/ 0 w 1864109"/>
              <a:gd name="connsiteY0" fmla="*/ 30091 h 300906"/>
              <a:gd name="connsiteX1" fmla="*/ 30091 w 1864109"/>
              <a:gd name="connsiteY1" fmla="*/ 0 h 300906"/>
              <a:gd name="connsiteX2" fmla="*/ 1834018 w 1864109"/>
              <a:gd name="connsiteY2" fmla="*/ 0 h 300906"/>
              <a:gd name="connsiteX3" fmla="*/ 1864109 w 1864109"/>
              <a:gd name="connsiteY3" fmla="*/ 30091 h 300906"/>
              <a:gd name="connsiteX4" fmla="*/ 1864109 w 1864109"/>
              <a:gd name="connsiteY4" fmla="*/ 270815 h 300906"/>
              <a:gd name="connsiteX5" fmla="*/ 1834018 w 1864109"/>
              <a:gd name="connsiteY5" fmla="*/ 300906 h 300906"/>
              <a:gd name="connsiteX6" fmla="*/ 30091 w 1864109"/>
              <a:gd name="connsiteY6" fmla="*/ 300906 h 300906"/>
              <a:gd name="connsiteX7" fmla="*/ 0 w 1864109"/>
              <a:gd name="connsiteY7" fmla="*/ 270815 h 300906"/>
              <a:gd name="connsiteX8" fmla="*/ 0 w 1864109"/>
              <a:gd name="connsiteY8" fmla="*/ 30091 h 30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4109" h="300906">
                <a:moveTo>
                  <a:pt x="0" y="30091"/>
                </a:moveTo>
                <a:cubicBezTo>
                  <a:pt x="0" y="13472"/>
                  <a:pt x="13472" y="0"/>
                  <a:pt x="30091" y="0"/>
                </a:cubicBezTo>
                <a:lnTo>
                  <a:pt x="1834018" y="0"/>
                </a:lnTo>
                <a:cubicBezTo>
                  <a:pt x="1850637" y="0"/>
                  <a:pt x="1864109" y="13472"/>
                  <a:pt x="1864109" y="30091"/>
                </a:cubicBezTo>
                <a:lnTo>
                  <a:pt x="1864109" y="270815"/>
                </a:lnTo>
                <a:cubicBezTo>
                  <a:pt x="1864109" y="287434"/>
                  <a:pt x="1850637" y="300906"/>
                  <a:pt x="1834018" y="300906"/>
                </a:cubicBezTo>
                <a:lnTo>
                  <a:pt x="30091" y="300906"/>
                </a:lnTo>
                <a:cubicBezTo>
                  <a:pt x="13472" y="300906"/>
                  <a:pt x="0" y="287434"/>
                  <a:pt x="0" y="270815"/>
                </a:cubicBezTo>
                <a:lnTo>
                  <a:pt x="0" y="30091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753" tIns="29768" rIns="36753" bIns="2976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100" kern="1200" dirty="0"/>
              <a:t>Γεωργική Υδραυλική ΙΙ - (Αντλήσεις - Γεωτρήσεις)</a:t>
            </a:r>
            <a:endParaRPr lang="en-GB" sz="1100" kern="1200" dirty="0"/>
          </a:p>
        </p:txBody>
      </p:sp>
      <p:sp>
        <p:nvSpPr>
          <p:cNvPr id="39" name="Ελεύθερη σχεδίαση: Σχήμα 38">
            <a:extLst>
              <a:ext uri="{FF2B5EF4-FFF2-40B4-BE49-F238E27FC236}">
                <a16:creationId xmlns:a16="http://schemas.microsoft.com/office/drawing/2014/main" id="{88880C3F-F69E-0900-C131-EDA0A4653D48}"/>
              </a:ext>
            </a:extLst>
          </p:cNvPr>
          <p:cNvSpPr/>
          <p:nvPr/>
        </p:nvSpPr>
        <p:spPr>
          <a:xfrm>
            <a:off x="7630726" y="2698237"/>
            <a:ext cx="1967033" cy="350708"/>
          </a:xfrm>
          <a:custGeom>
            <a:avLst/>
            <a:gdLst>
              <a:gd name="connsiteX0" fmla="*/ 0 w 1864109"/>
              <a:gd name="connsiteY0" fmla="*/ 30091 h 300906"/>
              <a:gd name="connsiteX1" fmla="*/ 30091 w 1864109"/>
              <a:gd name="connsiteY1" fmla="*/ 0 h 300906"/>
              <a:gd name="connsiteX2" fmla="*/ 1834018 w 1864109"/>
              <a:gd name="connsiteY2" fmla="*/ 0 h 300906"/>
              <a:gd name="connsiteX3" fmla="*/ 1864109 w 1864109"/>
              <a:gd name="connsiteY3" fmla="*/ 30091 h 300906"/>
              <a:gd name="connsiteX4" fmla="*/ 1864109 w 1864109"/>
              <a:gd name="connsiteY4" fmla="*/ 270815 h 300906"/>
              <a:gd name="connsiteX5" fmla="*/ 1834018 w 1864109"/>
              <a:gd name="connsiteY5" fmla="*/ 300906 h 300906"/>
              <a:gd name="connsiteX6" fmla="*/ 30091 w 1864109"/>
              <a:gd name="connsiteY6" fmla="*/ 300906 h 300906"/>
              <a:gd name="connsiteX7" fmla="*/ 0 w 1864109"/>
              <a:gd name="connsiteY7" fmla="*/ 270815 h 300906"/>
              <a:gd name="connsiteX8" fmla="*/ 0 w 1864109"/>
              <a:gd name="connsiteY8" fmla="*/ 30091 h 30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4109" h="300906">
                <a:moveTo>
                  <a:pt x="0" y="30091"/>
                </a:moveTo>
                <a:cubicBezTo>
                  <a:pt x="0" y="13472"/>
                  <a:pt x="13472" y="0"/>
                  <a:pt x="30091" y="0"/>
                </a:cubicBezTo>
                <a:lnTo>
                  <a:pt x="1834018" y="0"/>
                </a:lnTo>
                <a:cubicBezTo>
                  <a:pt x="1850637" y="0"/>
                  <a:pt x="1864109" y="13472"/>
                  <a:pt x="1864109" y="30091"/>
                </a:cubicBezTo>
                <a:lnTo>
                  <a:pt x="1864109" y="270815"/>
                </a:lnTo>
                <a:cubicBezTo>
                  <a:pt x="1864109" y="287434"/>
                  <a:pt x="1850637" y="300906"/>
                  <a:pt x="1834018" y="300906"/>
                </a:cubicBezTo>
                <a:lnTo>
                  <a:pt x="30091" y="300906"/>
                </a:lnTo>
                <a:cubicBezTo>
                  <a:pt x="13472" y="300906"/>
                  <a:pt x="0" y="287434"/>
                  <a:pt x="0" y="270815"/>
                </a:cubicBezTo>
                <a:lnTo>
                  <a:pt x="0" y="30091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753" tIns="29768" rIns="36753" bIns="2976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100" kern="1200" dirty="0"/>
              <a:t>Γεωλογία-Υδρογεωλογία</a:t>
            </a:r>
            <a:endParaRPr lang="en-GB" sz="1100" kern="1200" dirty="0"/>
          </a:p>
        </p:txBody>
      </p:sp>
      <p:sp>
        <p:nvSpPr>
          <p:cNvPr id="45" name="Ελεύθερη σχεδίαση: Σχήμα 44">
            <a:extLst>
              <a:ext uri="{FF2B5EF4-FFF2-40B4-BE49-F238E27FC236}">
                <a16:creationId xmlns:a16="http://schemas.microsoft.com/office/drawing/2014/main" id="{ABE149E1-EC87-ACA0-3FE8-93B682FC93C1}"/>
              </a:ext>
            </a:extLst>
          </p:cNvPr>
          <p:cNvSpPr/>
          <p:nvPr/>
        </p:nvSpPr>
        <p:spPr>
          <a:xfrm>
            <a:off x="10095592" y="2093610"/>
            <a:ext cx="1960107" cy="3369796"/>
          </a:xfrm>
          <a:custGeom>
            <a:avLst/>
            <a:gdLst>
              <a:gd name="connsiteX0" fmla="*/ 0 w 2189176"/>
              <a:gd name="connsiteY0" fmla="*/ 218918 h 5186967"/>
              <a:gd name="connsiteX1" fmla="*/ 218918 w 2189176"/>
              <a:gd name="connsiteY1" fmla="*/ 0 h 5186967"/>
              <a:gd name="connsiteX2" fmla="*/ 1970258 w 2189176"/>
              <a:gd name="connsiteY2" fmla="*/ 0 h 5186967"/>
              <a:gd name="connsiteX3" fmla="*/ 2189176 w 2189176"/>
              <a:gd name="connsiteY3" fmla="*/ 218918 h 5186967"/>
              <a:gd name="connsiteX4" fmla="*/ 2189176 w 2189176"/>
              <a:gd name="connsiteY4" fmla="*/ 4968049 h 5186967"/>
              <a:gd name="connsiteX5" fmla="*/ 1970258 w 2189176"/>
              <a:gd name="connsiteY5" fmla="*/ 5186967 h 5186967"/>
              <a:gd name="connsiteX6" fmla="*/ 218918 w 2189176"/>
              <a:gd name="connsiteY6" fmla="*/ 5186967 h 5186967"/>
              <a:gd name="connsiteX7" fmla="*/ 0 w 2189176"/>
              <a:gd name="connsiteY7" fmla="*/ 4968049 h 5186967"/>
              <a:gd name="connsiteX8" fmla="*/ 0 w 2189176"/>
              <a:gd name="connsiteY8" fmla="*/ 218918 h 51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9176" h="5186967">
                <a:moveTo>
                  <a:pt x="0" y="218918"/>
                </a:moveTo>
                <a:cubicBezTo>
                  <a:pt x="0" y="98013"/>
                  <a:pt x="98013" y="0"/>
                  <a:pt x="218918" y="0"/>
                </a:cubicBezTo>
                <a:lnTo>
                  <a:pt x="1970258" y="0"/>
                </a:lnTo>
                <a:cubicBezTo>
                  <a:pt x="2091163" y="0"/>
                  <a:pt x="2189176" y="98013"/>
                  <a:pt x="2189176" y="218918"/>
                </a:cubicBezTo>
                <a:lnTo>
                  <a:pt x="2189176" y="4968049"/>
                </a:lnTo>
                <a:cubicBezTo>
                  <a:pt x="2189176" y="5088954"/>
                  <a:pt x="2091163" y="5186967"/>
                  <a:pt x="1970258" y="5186967"/>
                </a:cubicBezTo>
                <a:lnTo>
                  <a:pt x="218918" y="5186967"/>
                </a:lnTo>
                <a:cubicBezTo>
                  <a:pt x="98013" y="5186967"/>
                  <a:pt x="0" y="5088954"/>
                  <a:pt x="0" y="4968049"/>
                </a:cubicBezTo>
                <a:lnTo>
                  <a:pt x="0" y="218918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3722317" numCol="1" spcCol="1270" anchor="ctr" anchorCtr="0">
            <a:noAutofit/>
          </a:bodyPr>
          <a:lstStyle/>
          <a:p>
            <a:pPr lvl="0"/>
            <a:endParaRPr lang="en-GB" kern="1200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0FF9F5-E298-9165-F14D-BE66262347A5}"/>
              </a:ext>
            </a:extLst>
          </p:cNvPr>
          <p:cNvSpPr txBox="1"/>
          <p:nvPr/>
        </p:nvSpPr>
        <p:spPr>
          <a:xfrm>
            <a:off x="10171780" y="2115427"/>
            <a:ext cx="18077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l-GR" sz="1800" dirty="0"/>
              <a:t>Ελεύθερης Επιλογής</a:t>
            </a:r>
          </a:p>
          <a:p>
            <a:pPr lvl="0"/>
            <a:r>
              <a:rPr lang="el-GR" sz="1800" dirty="0"/>
              <a:t> Μαθήματα:</a:t>
            </a:r>
          </a:p>
        </p:txBody>
      </p:sp>
      <p:sp>
        <p:nvSpPr>
          <p:cNvPr id="47" name="Ελεύθερη σχεδίαση: Σχήμα 46">
            <a:extLst>
              <a:ext uri="{FF2B5EF4-FFF2-40B4-BE49-F238E27FC236}">
                <a16:creationId xmlns:a16="http://schemas.microsoft.com/office/drawing/2014/main" id="{69A9B2C7-84B1-17EE-F4B8-7EDA3C64E9E2}"/>
              </a:ext>
            </a:extLst>
          </p:cNvPr>
          <p:cNvSpPr/>
          <p:nvPr/>
        </p:nvSpPr>
        <p:spPr>
          <a:xfrm>
            <a:off x="10113172" y="3185591"/>
            <a:ext cx="1807731" cy="528520"/>
          </a:xfrm>
          <a:custGeom>
            <a:avLst/>
            <a:gdLst>
              <a:gd name="connsiteX0" fmla="*/ 0 w 1864109"/>
              <a:gd name="connsiteY0" fmla="*/ 32068 h 320683"/>
              <a:gd name="connsiteX1" fmla="*/ 32068 w 1864109"/>
              <a:gd name="connsiteY1" fmla="*/ 0 h 320683"/>
              <a:gd name="connsiteX2" fmla="*/ 1832041 w 1864109"/>
              <a:gd name="connsiteY2" fmla="*/ 0 h 320683"/>
              <a:gd name="connsiteX3" fmla="*/ 1864109 w 1864109"/>
              <a:gd name="connsiteY3" fmla="*/ 32068 h 320683"/>
              <a:gd name="connsiteX4" fmla="*/ 1864109 w 1864109"/>
              <a:gd name="connsiteY4" fmla="*/ 288615 h 320683"/>
              <a:gd name="connsiteX5" fmla="*/ 1832041 w 1864109"/>
              <a:gd name="connsiteY5" fmla="*/ 320683 h 320683"/>
              <a:gd name="connsiteX6" fmla="*/ 32068 w 1864109"/>
              <a:gd name="connsiteY6" fmla="*/ 320683 h 320683"/>
              <a:gd name="connsiteX7" fmla="*/ 0 w 1864109"/>
              <a:gd name="connsiteY7" fmla="*/ 288615 h 320683"/>
              <a:gd name="connsiteX8" fmla="*/ 0 w 1864109"/>
              <a:gd name="connsiteY8" fmla="*/ 32068 h 32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4109" h="320683">
                <a:moveTo>
                  <a:pt x="0" y="32068"/>
                </a:moveTo>
                <a:cubicBezTo>
                  <a:pt x="0" y="14357"/>
                  <a:pt x="14357" y="0"/>
                  <a:pt x="32068" y="0"/>
                </a:cubicBezTo>
                <a:lnTo>
                  <a:pt x="1832041" y="0"/>
                </a:lnTo>
                <a:cubicBezTo>
                  <a:pt x="1849752" y="0"/>
                  <a:pt x="1864109" y="14357"/>
                  <a:pt x="1864109" y="32068"/>
                </a:cubicBezTo>
                <a:lnTo>
                  <a:pt x="1864109" y="288615"/>
                </a:lnTo>
                <a:cubicBezTo>
                  <a:pt x="1864109" y="306326"/>
                  <a:pt x="1849752" y="320683"/>
                  <a:pt x="1832041" y="320683"/>
                </a:cubicBezTo>
                <a:lnTo>
                  <a:pt x="32068" y="320683"/>
                </a:lnTo>
                <a:cubicBezTo>
                  <a:pt x="14357" y="320683"/>
                  <a:pt x="0" y="306326"/>
                  <a:pt x="0" y="288615"/>
                </a:cubicBezTo>
                <a:lnTo>
                  <a:pt x="0" y="320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32" tIns="30347" rIns="37332" bIns="3034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100" kern="1200" dirty="0"/>
              <a:t>Διαχείριση Εδαφών</a:t>
            </a:r>
            <a:endParaRPr lang="en-GB" sz="1100" kern="1200" dirty="0"/>
          </a:p>
        </p:txBody>
      </p:sp>
      <p:sp>
        <p:nvSpPr>
          <p:cNvPr id="48" name="Ελεύθερη σχεδίαση: Σχήμα 47">
            <a:extLst>
              <a:ext uri="{FF2B5EF4-FFF2-40B4-BE49-F238E27FC236}">
                <a16:creationId xmlns:a16="http://schemas.microsoft.com/office/drawing/2014/main" id="{750FB850-41D9-B6C1-01AA-92CC4F191359}"/>
              </a:ext>
            </a:extLst>
          </p:cNvPr>
          <p:cNvSpPr/>
          <p:nvPr/>
        </p:nvSpPr>
        <p:spPr>
          <a:xfrm>
            <a:off x="10171779" y="3957519"/>
            <a:ext cx="1807731" cy="528520"/>
          </a:xfrm>
          <a:custGeom>
            <a:avLst/>
            <a:gdLst>
              <a:gd name="connsiteX0" fmla="*/ 0 w 1864109"/>
              <a:gd name="connsiteY0" fmla="*/ 32068 h 320683"/>
              <a:gd name="connsiteX1" fmla="*/ 32068 w 1864109"/>
              <a:gd name="connsiteY1" fmla="*/ 0 h 320683"/>
              <a:gd name="connsiteX2" fmla="*/ 1832041 w 1864109"/>
              <a:gd name="connsiteY2" fmla="*/ 0 h 320683"/>
              <a:gd name="connsiteX3" fmla="*/ 1864109 w 1864109"/>
              <a:gd name="connsiteY3" fmla="*/ 32068 h 320683"/>
              <a:gd name="connsiteX4" fmla="*/ 1864109 w 1864109"/>
              <a:gd name="connsiteY4" fmla="*/ 288615 h 320683"/>
              <a:gd name="connsiteX5" fmla="*/ 1832041 w 1864109"/>
              <a:gd name="connsiteY5" fmla="*/ 320683 h 320683"/>
              <a:gd name="connsiteX6" fmla="*/ 32068 w 1864109"/>
              <a:gd name="connsiteY6" fmla="*/ 320683 h 320683"/>
              <a:gd name="connsiteX7" fmla="*/ 0 w 1864109"/>
              <a:gd name="connsiteY7" fmla="*/ 288615 h 320683"/>
              <a:gd name="connsiteX8" fmla="*/ 0 w 1864109"/>
              <a:gd name="connsiteY8" fmla="*/ 32068 h 32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4109" h="320683">
                <a:moveTo>
                  <a:pt x="0" y="32068"/>
                </a:moveTo>
                <a:cubicBezTo>
                  <a:pt x="0" y="14357"/>
                  <a:pt x="14357" y="0"/>
                  <a:pt x="32068" y="0"/>
                </a:cubicBezTo>
                <a:lnTo>
                  <a:pt x="1832041" y="0"/>
                </a:lnTo>
                <a:cubicBezTo>
                  <a:pt x="1849752" y="0"/>
                  <a:pt x="1864109" y="14357"/>
                  <a:pt x="1864109" y="32068"/>
                </a:cubicBezTo>
                <a:lnTo>
                  <a:pt x="1864109" y="288615"/>
                </a:lnTo>
                <a:cubicBezTo>
                  <a:pt x="1864109" y="306326"/>
                  <a:pt x="1849752" y="320683"/>
                  <a:pt x="1832041" y="320683"/>
                </a:cubicBezTo>
                <a:lnTo>
                  <a:pt x="32068" y="320683"/>
                </a:lnTo>
                <a:cubicBezTo>
                  <a:pt x="14357" y="320683"/>
                  <a:pt x="0" y="306326"/>
                  <a:pt x="0" y="288615"/>
                </a:cubicBezTo>
                <a:lnTo>
                  <a:pt x="0" y="320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32" tIns="30347" rIns="37332" bIns="3034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1100" kern="1200" dirty="0"/>
              <a:t>Καλλιέργειες εκτός Εδάφους</a:t>
            </a:r>
            <a:endParaRPr lang="en-GB" sz="1100" kern="1200" dirty="0"/>
          </a:p>
        </p:txBody>
      </p:sp>
    </p:spTree>
    <p:extLst>
      <p:ext uri="{BB962C8B-B14F-4D97-AF65-F5344CB8AC3E}">
        <p14:creationId xmlns:p14="http://schemas.microsoft.com/office/powerpoint/2010/main" val="264892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4">
            <a:extLst>
              <a:ext uri="{FF2B5EF4-FFF2-40B4-BE49-F238E27FC236}">
                <a16:creationId xmlns:a16="http://schemas.microsoft.com/office/drawing/2014/main" id="{258B65F3-A896-4E15-AEC7-622DBB75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2703" y="6159050"/>
            <a:ext cx="1142245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A2DECB-CC61-67A0-5F6C-8BF807375CF2}"/>
              </a:ext>
            </a:extLst>
          </p:cNvPr>
          <p:cNvSpPr txBox="1"/>
          <p:nvPr/>
        </p:nvSpPr>
        <p:spPr>
          <a:xfrm>
            <a:off x="2504845" y="1559598"/>
            <a:ext cx="70156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/>
              <a:t>Ακολουθούν παραδείγματα της εκπαιδευτικής και ερευνητικής δραστηριότητας του τομέα Αξιοποίησης Φυσικών Πόρων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11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1A025E4-06E9-CC31-F38F-CBF2C4F8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049" y="6144270"/>
            <a:ext cx="1142245" cy="669925"/>
          </a:xfrm>
        </p:spPr>
        <p:txBody>
          <a:bodyPr/>
          <a:lstStyle/>
          <a:p>
            <a:fld id="{66300CBD-36D0-4EDD-B119-EAFEF0D498A1}" type="slidenum">
              <a:rPr lang="el-GR" smtClean="0">
                <a:solidFill>
                  <a:schemeClr val="tx1"/>
                </a:solidFill>
              </a:rPr>
              <a:t>6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1AA31-9EA6-9167-DCF7-619F7F3DBEEC}"/>
              </a:ext>
            </a:extLst>
          </p:cNvPr>
          <p:cNvSpPr txBox="1"/>
          <p:nvPr/>
        </p:nvSpPr>
        <p:spPr>
          <a:xfrm>
            <a:off x="213621" y="378767"/>
            <a:ext cx="11511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 ΧΑΡΤΟΓΡΑΦΗΣΗ ΕΔΑΦΙΚΩΝ ΣΧΗΜΑΤΙΣΜΩΝ ΜΕ ΣΥΓΧΡΟΝΕΣ ΜΕΘΟΔΟΛΟΓΙΕΣ</a:t>
            </a:r>
            <a:endParaRPr lang="en-GB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ECB3F7-CEBC-A7DF-C75B-B64BF9FDC34D}"/>
              </a:ext>
            </a:extLst>
          </p:cNvPr>
          <p:cNvSpPr txBox="1"/>
          <p:nvPr/>
        </p:nvSpPr>
        <p:spPr>
          <a:xfrm>
            <a:off x="4554748" y="95753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Α. ΕΝΑΕΡΙΑ ΜΕΣΑ</a:t>
            </a:r>
            <a:endParaRPr lang="en-GB" b="1" dirty="0"/>
          </a:p>
        </p:txBody>
      </p:sp>
      <p:pic>
        <p:nvPicPr>
          <p:cNvPr id="8" name="Εικόνα 7" descr="Εικόνα που περιέχει κείμενο, διάγραμμα,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FB38BE8D-3706-4953-63E2-E50BE94172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6726" y="4331592"/>
            <a:ext cx="4786226" cy="23736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54">
            <a:extLst>
              <a:ext uri="{FF2B5EF4-FFF2-40B4-BE49-F238E27FC236}">
                <a16:creationId xmlns:a16="http://schemas.microsoft.com/office/drawing/2014/main" id="{A3E1A04D-E29A-3311-932C-F2F569A1F01D}"/>
              </a:ext>
            </a:extLst>
          </p:cNvPr>
          <p:cNvGrpSpPr/>
          <p:nvPr/>
        </p:nvGrpSpPr>
        <p:grpSpPr>
          <a:xfrm>
            <a:off x="6202067" y="1355699"/>
            <a:ext cx="5246983" cy="2558377"/>
            <a:chOff x="0" y="0"/>
            <a:chExt cx="5495362" cy="2693028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DAEE8BEB-3A8F-0F3B-A295-411324214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3729990" cy="1301750"/>
            </a:xfrm>
            <a:prstGeom prst="rect">
              <a:avLst/>
            </a:prstGeom>
          </p:spPr>
        </p:pic>
        <p:grpSp>
          <p:nvGrpSpPr>
            <p:cNvPr id="19" name="Group 16">
              <a:extLst>
                <a:ext uri="{FF2B5EF4-FFF2-40B4-BE49-F238E27FC236}">
                  <a16:creationId xmlns:a16="http://schemas.microsoft.com/office/drawing/2014/main" id="{49F89E76-4DC5-4ACB-770A-62E7F1885D3F}"/>
                </a:ext>
              </a:extLst>
            </p:cNvPr>
            <p:cNvGrpSpPr/>
            <p:nvPr/>
          </p:nvGrpSpPr>
          <p:grpSpPr>
            <a:xfrm>
              <a:off x="914802" y="69011"/>
              <a:ext cx="4580560" cy="2624017"/>
              <a:chOff x="276447" y="0"/>
              <a:chExt cx="4580560" cy="2624017"/>
            </a:xfrm>
          </p:grpSpPr>
          <p:grpSp>
            <p:nvGrpSpPr>
              <p:cNvPr id="20" name="Group 14">
                <a:extLst>
                  <a:ext uri="{FF2B5EF4-FFF2-40B4-BE49-F238E27FC236}">
                    <a16:creationId xmlns:a16="http://schemas.microsoft.com/office/drawing/2014/main" id="{5EDB6558-81AE-8B31-FE16-69214219C10E}"/>
                  </a:ext>
                </a:extLst>
              </p:cNvPr>
              <p:cNvGrpSpPr/>
              <p:nvPr/>
            </p:nvGrpSpPr>
            <p:grpSpPr>
              <a:xfrm>
                <a:off x="276447" y="0"/>
                <a:ext cx="2261095" cy="2448073"/>
                <a:chOff x="276447" y="0"/>
                <a:chExt cx="2261095" cy="2448073"/>
              </a:xfrm>
            </p:grpSpPr>
            <p:grpSp>
              <p:nvGrpSpPr>
                <p:cNvPr id="22" name="Group 11">
                  <a:extLst>
                    <a:ext uri="{FF2B5EF4-FFF2-40B4-BE49-F238E27FC236}">
                      <a16:creationId xmlns:a16="http://schemas.microsoft.com/office/drawing/2014/main" id="{4C1A9EC1-4AFF-DEC0-BFB9-2958872DA6CF}"/>
                    </a:ext>
                  </a:extLst>
                </p:cNvPr>
                <p:cNvGrpSpPr/>
                <p:nvPr/>
              </p:nvGrpSpPr>
              <p:grpSpPr>
                <a:xfrm>
                  <a:off x="362197" y="0"/>
                  <a:ext cx="2080248" cy="991589"/>
                  <a:chOff x="0" y="0"/>
                  <a:chExt cx="2080248" cy="991589"/>
                </a:xfrm>
              </p:grpSpPr>
              <p:grpSp>
                <p:nvGrpSpPr>
                  <p:cNvPr id="26" name="Group 9">
                    <a:extLst>
                      <a:ext uri="{FF2B5EF4-FFF2-40B4-BE49-F238E27FC236}">
                        <a16:creationId xmlns:a16="http://schemas.microsoft.com/office/drawing/2014/main" id="{383622AC-3DDD-A863-C073-D032B5DA25E2}"/>
                      </a:ext>
                    </a:extLst>
                  </p:cNvPr>
                  <p:cNvGrpSpPr/>
                  <p:nvPr/>
                </p:nvGrpSpPr>
                <p:grpSpPr>
                  <a:xfrm>
                    <a:off x="792183" y="0"/>
                    <a:ext cx="1288065" cy="329062"/>
                    <a:chOff x="0" y="0"/>
                    <a:chExt cx="1288065" cy="329062"/>
                  </a:xfrm>
                </p:grpSpPr>
                <p:sp>
                  <p:nvSpPr>
                    <p:cNvPr id="28" name="Text Box 3">
                      <a:extLst>
                        <a:ext uri="{FF2B5EF4-FFF2-40B4-BE49-F238E27FC236}">
                          <a16:creationId xmlns:a16="http://schemas.microsoft.com/office/drawing/2014/main" id="{8E175089-4434-8E38-9BD3-DBE1151C529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7210" y="0"/>
                      <a:ext cx="950855" cy="329062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RTK module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9" name="Straight Arrow Connector 4">
                      <a:extLst>
                        <a:ext uri="{FF2B5EF4-FFF2-40B4-BE49-F238E27FC236}">
                          <a16:creationId xmlns:a16="http://schemas.microsoft.com/office/drawing/2014/main" id="{DCBD8F81-D10E-72B9-B3CB-F2532F81BE7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0" y="135576"/>
                      <a:ext cx="401955" cy="0"/>
                    </a:xfrm>
                    <a:prstGeom prst="straightConnector1">
                      <a:avLst/>
                    </a:prstGeom>
                    <a:noFill/>
                    <a:ln w="28575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</p:grpSp>
              <p:sp>
                <p:nvSpPr>
                  <p:cNvPr id="27" name="Rectangle 10">
                    <a:extLst>
                      <a:ext uri="{FF2B5EF4-FFF2-40B4-BE49-F238E27FC236}">
                        <a16:creationId xmlns:a16="http://schemas.microsoft.com/office/drawing/2014/main" id="{5B1250B2-EB8A-2CF5-D6F2-2A367EA12A66}"/>
                      </a:ext>
                    </a:extLst>
                  </p:cNvPr>
                  <p:cNvSpPr/>
                  <p:nvPr/>
                </p:nvSpPr>
                <p:spPr>
                  <a:xfrm>
                    <a:off x="0" y="492826"/>
                    <a:ext cx="665018" cy="498763"/>
                  </a:xfrm>
                  <a:prstGeom prst="rect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/>
                  </a:p>
                </p:txBody>
              </p:sp>
            </p:grpSp>
            <p:pic>
              <p:nvPicPr>
                <p:cNvPr id="23" name="Picture 8">
                  <a:extLst>
                    <a:ext uri="{FF2B5EF4-FFF2-40B4-BE49-F238E27FC236}">
                      <a16:creationId xmlns:a16="http://schemas.microsoft.com/office/drawing/2014/main" id="{1A4311E9-EF07-7DFC-B202-A139C30BB0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47" t="10094" b="5107"/>
                <a:stretch/>
              </p:blipFill>
              <p:spPr bwMode="auto">
                <a:xfrm>
                  <a:off x="276447" y="1680358"/>
                  <a:ext cx="1733550" cy="7677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24" name="Straight Arrow Connector 12">
                  <a:extLst>
                    <a:ext uri="{FF2B5EF4-FFF2-40B4-BE49-F238E27FC236}">
                      <a16:creationId xmlns:a16="http://schemas.microsoft.com/office/drawing/2014/main" id="{58F2786A-578D-1721-FE1D-6D81999EF573}"/>
                    </a:ext>
                  </a:extLst>
                </p:cNvPr>
                <p:cNvCxnSpPr/>
                <p:nvPr/>
              </p:nvCxnSpPr>
              <p:spPr>
                <a:xfrm flipH="1">
                  <a:off x="686542" y="1010639"/>
                  <a:ext cx="5938" cy="665018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13">
                  <a:extLst>
                    <a:ext uri="{FF2B5EF4-FFF2-40B4-BE49-F238E27FC236}">
                      <a16:creationId xmlns:a16="http://schemas.microsoft.com/office/drawing/2014/main" id="{452D4728-F13F-6AC7-0C51-24F0B09F5E13}"/>
                    </a:ext>
                  </a:extLst>
                </p:cNvPr>
                <p:cNvCxnSpPr/>
                <p:nvPr/>
              </p:nvCxnSpPr>
              <p:spPr>
                <a:xfrm>
                  <a:off x="1751610" y="2065317"/>
                  <a:ext cx="785932" cy="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1" name="Picture 15">
                <a:extLst>
                  <a:ext uri="{FF2B5EF4-FFF2-40B4-BE49-F238E27FC236}">
                    <a16:creationId xmlns:a16="http://schemas.microsoft.com/office/drawing/2014/main" id="{E1BA1373-E60A-7481-D477-502FEBF255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279"/>
              <a:stretch/>
            </p:blipFill>
            <p:spPr bwMode="auto">
              <a:xfrm>
                <a:off x="2571007" y="1478477"/>
                <a:ext cx="2286000" cy="11455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D320A4B-2ADE-2354-C406-0D2605A222F1}"/>
              </a:ext>
            </a:extLst>
          </p:cNvPr>
          <p:cNvSpPr txBox="1"/>
          <p:nvPr/>
        </p:nvSpPr>
        <p:spPr>
          <a:xfrm>
            <a:off x="742950" y="3807008"/>
            <a:ext cx="3568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Μη επανδρωμένο αεροσκάφος σταθερής πτέρυγας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8565E8-5565-24E0-8096-35CBB2D4B4FC}"/>
              </a:ext>
            </a:extLst>
          </p:cNvPr>
          <p:cNvSpPr txBox="1"/>
          <p:nvPr/>
        </p:nvSpPr>
        <p:spPr>
          <a:xfrm>
            <a:off x="8588851" y="3964062"/>
            <a:ext cx="356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Μη επανδρωμένο </a:t>
            </a:r>
            <a:r>
              <a:rPr lang="el-GR" dirty="0" err="1"/>
              <a:t>πολυκόπτερο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473911-E3C3-A935-AA44-F9E639FE9DB3}"/>
              </a:ext>
            </a:extLst>
          </p:cNvPr>
          <p:cNvSpPr txBox="1"/>
          <p:nvPr/>
        </p:nvSpPr>
        <p:spPr>
          <a:xfrm>
            <a:off x="8602412" y="5179135"/>
            <a:ext cx="356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Χαρτογραφημένη περιοχή με καλλιέργειες ελιάς και μηδικής</a:t>
            </a:r>
            <a:endParaRPr lang="en-GB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788059A-7A88-6173-3EFD-209C1680C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864" y="1339575"/>
            <a:ext cx="4048135" cy="245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36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1A025E4-06E9-CC31-F38F-CBF2C4F8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049" y="6144270"/>
            <a:ext cx="1142245" cy="669925"/>
          </a:xfrm>
        </p:spPr>
        <p:txBody>
          <a:bodyPr/>
          <a:lstStyle/>
          <a:p>
            <a:fld id="{66300CBD-36D0-4EDD-B119-EAFEF0D498A1}" type="slidenum">
              <a:rPr lang="el-GR" smtClean="0">
                <a:solidFill>
                  <a:schemeClr val="tx1"/>
                </a:solidFill>
              </a:rPr>
              <a:t>7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1AA31-9EA6-9167-DCF7-619F7F3DBEEC}"/>
              </a:ext>
            </a:extLst>
          </p:cNvPr>
          <p:cNvSpPr txBox="1"/>
          <p:nvPr/>
        </p:nvSpPr>
        <p:spPr>
          <a:xfrm>
            <a:off x="213621" y="378767"/>
            <a:ext cx="11511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 ΧΑΡΤΟΓΡΑΦΗΣΗ ΕΔΑΦΙΚΩΝ ΣΧΗΜΑΤΙΣΜΩΝ ΜΕ ΣΥΓΧΡΟΝΕΣ ΜΕΘΟΔΟΛΟΓΙΕΣ</a:t>
            </a:r>
            <a:endParaRPr lang="en-GB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ECB3F7-CEBC-A7DF-C75B-B64BF9FDC34D}"/>
              </a:ext>
            </a:extLst>
          </p:cNvPr>
          <p:cNvSpPr txBox="1"/>
          <p:nvPr/>
        </p:nvSpPr>
        <p:spPr>
          <a:xfrm>
            <a:off x="4554748" y="957531"/>
            <a:ext cx="603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Β. ΜΕ ΕΠΙΓΕΙΟΥΣ ΑΙΣΘΗΤΗΡΕΣ (ΣΤΑΘΕΡΟΙ ΚΑΙ ΚΙΝΗΤΟΙ)</a:t>
            </a: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8BBBBF-58DD-0CD5-5EDF-FE4E0891C895}"/>
              </a:ext>
            </a:extLst>
          </p:cNvPr>
          <p:cNvSpPr txBox="1"/>
          <p:nvPr/>
        </p:nvSpPr>
        <p:spPr>
          <a:xfrm>
            <a:off x="248727" y="5223948"/>
            <a:ext cx="1339834" cy="81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Β) Κατανομή αγωγιμότητας σε διάφορες συχνότητες</a:t>
            </a:r>
            <a:endParaRPr lang="en-GB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52A6CE7-5575-210F-34FD-3B809BB24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086" y="4754430"/>
            <a:ext cx="3724867" cy="18727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E39EA3-9347-CF35-AEE1-2695F3ACC5C4}"/>
              </a:ext>
            </a:extLst>
          </p:cNvPr>
          <p:cNvSpPr txBox="1"/>
          <p:nvPr/>
        </p:nvSpPr>
        <p:spPr>
          <a:xfrm>
            <a:off x="9771239" y="5223947"/>
            <a:ext cx="1798623" cy="81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Γ) Κατανομή μαγνητικής επιδεκτικότητας σε διάφορες συχνότητες</a:t>
            </a:r>
            <a:endParaRPr lang="en-GB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36DB2FA3-18FD-6D6F-35A6-53BB85DAC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971" y="4774343"/>
            <a:ext cx="4087268" cy="1832917"/>
          </a:xfrm>
          <a:prstGeom prst="rect">
            <a:avLst/>
          </a:prstGeom>
        </p:spPr>
      </p:pic>
      <p:pic>
        <p:nvPicPr>
          <p:cNvPr id="11" name="Picture 3" descr="A person doing a handstand over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17E40C4C-B072-4853-2ED3-59E1803D35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416723" y="1407375"/>
            <a:ext cx="3918159" cy="28805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70E2B8-A003-58C3-6A99-C4884816545F}"/>
              </a:ext>
            </a:extLst>
          </p:cNvPr>
          <p:cNvSpPr txBox="1"/>
          <p:nvPr/>
        </p:nvSpPr>
        <p:spPr>
          <a:xfrm>
            <a:off x="9189742" y="2383807"/>
            <a:ext cx="25353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Λήψη δεδομένων σε αγροτεμάχιο με βαθιά </a:t>
            </a:r>
            <a:r>
              <a:rPr lang="el-GR" sz="1400" dirty="0" err="1"/>
              <a:t>άρωση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FCBC10-A14E-D777-266C-46D94FE42573}"/>
              </a:ext>
            </a:extLst>
          </p:cNvPr>
          <p:cNvSpPr txBox="1"/>
          <p:nvPr/>
        </p:nvSpPr>
        <p:spPr>
          <a:xfrm>
            <a:off x="4149041" y="4459463"/>
            <a:ext cx="2535364" cy="26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ΑΠΟΤΕΛΕΣΜΑΤΑ</a:t>
            </a:r>
            <a:endParaRPr lang="en-GB" dirty="0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04822A75-3AC1-17D3-F9AF-DED256A1E9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33" y="1227021"/>
            <a:ext cx="2190326" cy="306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8788A4-9907-E93E-72C8-E5B0F46B6261}"/>
              </a:ext>
            </a:extLst>
          </p:cNvPr>
          <p:cNvSpPr txBox="1"/>
          <p:nvPr/>
        </p:nvSpPr>
        <p:spPr>
          <a:xfrm>
            <a:off x="2734710" y="2465281"/>
            <a:ext cx="253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Irrigoptimal</a:t>
            </a:r>
            <a:r>
              <a:rPr lang="en-US" dirty="0"/>
              <a:t>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95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216150-B167-71FF-E603-4CCB29E28027}"/>
              </a:ext>
            </a:extLst>
          </p:cNvPr>
          <p:cNvSpPr txBox="1"/>
          <p:nvPr/>
        </p:nvSpPr>
        <p:spPr>
          <a:xfrm>
            <a:off x="1008879" y="-781567"/>
            <a:ext cx="11029090" cy="18654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2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ΠΑΡΑΚΟΛΟΥΘΗΣΗ ΠΕΡΙΒΑΛΛΟΝΤΙΚΑ ΥΠΟΒΑΘΜΙΣΜΕΝΩΝ ΠΕΡΙΟΧΩΝ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(ΥΔΑΤΑ ΚΑΙ ΕΔΑΦΟΣ)</a:t>
            </a:r>
          </a:p>
        </p:txBody>
      </p:sp>
      <p:pic>
        <p:nvPicPr>
          <p:cNvPr id="10" name="Εικόνα 9" descr="Εικόνα που περιέχει κείμενο, στιγμιότυπο οθόνης, γραμμή,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8C39B354-FC94-F3BB-123A-93D5DB0C2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456" y="1128556"/>
            <a:ext cx="2435463" cy="4408080"/>
          </a:xfrm>
          <a:prstGeom prst="rect">
            <a:avLst/>
          </a:prstGeom>
        </p:spPr>
      </p:pic>
      <p:pic>
        <p:nvPicPr>
          <p:cNvPr id="8" name="Εικόνα 7" descr="Εικόνα που περιέχει κείμενο, χάρτης, διάγραμμα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D2C57241-D479-1EDB-AED4-18AB636DD7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956" y="1128556"/>
            <a:ext cx="1766844" cy="4530372"/>
          </a:xfrm>
          <a:prstGeom prst="rect">
            <a:avLst/>
          </a:prstGeo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195E453-C8B2-9422-A2A1-70B9367D1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5767" y="6095189"/>
            <a:ext cx="1142245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66300CBD-36D0-4EDD-B119-EAFEF0D498A1}" type="slidenum">
              <a:rPr lang="en-US" smtClean="0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7B6050-9851-E1D2-9724-9FEC9C47B1B4}"/>
              </a:ext>
            </a:extLst>
          </p:cNvPr>
          <p:cNvSpPr txBox="1"/>
          <p:nvPr/>
        </p:nvSpPr>
        <p:spPr>
          <a:xfrm>
            <a:off x="4554623" y="5789748"/>
            <a:ext cx="26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Α. ΜΕ ΧΑΡΤΟΓΡΑΦΗΣΗ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26E4C6-C1F7-92C0-FA9D-8B072E50A4C3}"/>
              </a:ext>
            </a:extLst>
          </p:cNvPr>
          <p:cNvSpPr txBox="1"/>
          <p:nvPr/>
        </p:nvSpPr>
        <p:spPr>
          <a:xfrm>
            <a:off x="8624215" y="5789748"/>
            <a:ext cx="215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Β. ΕΡΓΑΣΤΗΡΙΑΚΕΣ </a:t>
            </a:r>
          </a:p>
          <a:p>
            <a:r>
              <a:rPr lang="el-GR" dirty="0"/>
              <a:t>ΑΝΑΛΥΣΕΙΣ</a:t>
            </a:r>
            <a:endParaRPr lang="en-GB" dirty="0"/>
          </a:p>
        </p:txBody>
      </p:sp>
      <p:pic>
        <p:nvPicPr>
          <p:cNvPr id="14" name="Εικόνα 13" descr="Εικόνα που περιέχει εξωτερικός χώρος/ύπαιθρος, νερό, ουρανός, φυτό&#10;&#10;Περιγραφή που δημιουργήθηκε αυτόματα">
            <a:extLst>
              <a:ext uri="{FF2B5EF4-FFF2-40B4-BE49-F238E27FC236}">
                <a16:creationId xmlns:a16="http://schemas.microsoft.com/office/drawing/2014/main" id="{37A38F05-CE33-7F49-2D6E-554187B038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69" y="1791286"/>
            <a:ext cx="3560614" cy="28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0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EA2A58C-0852-D2BC-97CF-ADAD3D5C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6665" y="6086475"/>
            <a:ext cx="1142245" cy="669925"/>
          </a:xfrm>
        </p:spPr>
        <p:txBody>
          <a:bodyPr/>
          <a:lstStyle/>
          <a:p>
            <a:fld id="{66300CBD-36D0-4EDD-B119-EAFEF0D498A1}" type="slidenum">
              <a:rPr lang="el-GR" smtClean="0">
                <a:solidFill>
                  <a:schemeClr val="tx1"/>
                </a:solidFill>
              </a:rPr>
              <a:t>9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F4040-7A49-BAC2-F2B1-63BB974EF1D3}"/>
              </a:ext>
            </a:extLst>
          </p:cNvPr>
          <p:cNvSpPr txBox="1"/>
          <p:nvPr/>
        </p:nvSpPr>
        <p:spPr>
          <a:xfrm>
            <a:off x="581455" y="-932744"/>
            <a:ext cx="11029090" cy="18654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2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Π</a:t>
            </a:r>
            <a:r>
              <a:rPr lang="el-GR" sz="24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ΡΟΣΔΙΟΡΙΣΜΟΣ ΠΑΡΑΛΛΑΚΤΙΚΟΤΗΤΑΣ ΓΕΩΡΓΙΚΩΝ ΕΚΤΑΣΕΩΝ (ΔΙΑΧΕΙΡΙΣΤΙΚΗ ΖΩΝΟΠΟΙΗΣΗ ΑΓΡΟΥ)</a:t>
            </a:r>
            <a:endParaRPr lang="en-US" sz="2400" b="1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E7E4DBC-71D2-1AC3-902E-3B24620CA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37" y="2150474"/>
            <a:ext cx="2686330" cy="233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5ADA314D-7BDF-A5B6-C0EB-BB5114544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0821" y="2172386"/>
            <a:ext cx="4314212" cy="23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id="{E8D73945-1C9C-C1E2-FE02-778FF0F36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657810"/>
              </p:ext>
            </p:extLst>
          </p:nvPr>
        </p:nvGraphicFramePr>
        <p:xfrm>
          <a:off x="8029887" y="1417320"/>
          <a:ext cx="3675689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1286599">
                  <a:extLst>
                    <a:ext uri="{9D8B030D-6E8A-4147-A177-3AD203B41FA5}">
                      <a16:colId xmlns:a16="http://schemas.microsoft.com/office/drawing/2014/main" val="3668230940"/>
                    </a:ext>
                  </a:extLst>
                </a:gridCol>
                <a:gridCol w="551028">
                  <a:extLst>
                    <a:ext uri="{9D8B030D-6E8A-4147-A177-3AD203B41FA5}">
                      <a16:colId xmlns:a16="http://schemas.microsoft.com/office/drawing/2014/main" val="3206481366"/>
                    </a:ext>
                  </a:extLst>
                </a:gridCol>
                <a:gridCol w="551462">
                  <a:extLst>
                    <a:ext uri="{9D8B030D-6E8A-4147-A177-3AD203B41FA5}">
                      <a16:colId xmlns:a16="http://schemas.microsoft.com/office/drawing/2014/main" val="1908677973"/>
                    </a:ext>
                  </a:extLst>
                </a:gridCol>
                <a:gridCol w="673768">
                  <a:extLst>
                    <a:ext uri="{9D8B030D-6E8A-4147-A177-3AD203B41FA5}">
                      <a16:colId xmlns:a16="http://schemas.microsoft.com/office/drawing/2014/main" val="757489024"/>
                    </a:ext>
                  </a:extLst>
                </a:gridCol>
                <a:gridCol w="612832">
                  <a:extLst>
                    <a:ext uri="{9D8B030D-6E8A-4147-A177-3AD203B41FA5}">
                      <a16:colId xmlns:a16="http://schemas.microsoft.com/office/drawing/2014/main" val="905195401"/>
                    </a:ext>
                  </a:extLst>
                </a:gridCol>
              </a:tblGrid>
              <a:tr h="306973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Παράμετροι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Μπλε ζώνη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Κίτρινη ζώνη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Κόκκινη ζώνη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Όρια ελιάς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extLst>
                  <a:ext uri="{0D108BD9-81ED-4DB2-BD59-A6C34878D82A}">
                    <a16:rowId xmlns:a16="http://schemas.microsoft.com/office/drawing/2014/main" val="2424292209"/>
                  </a:ext>
                </a:extLst>
              </a:tr>
              <a:tr h="15348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Άμμος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56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54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54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-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extLst>
                  <a:ext uri="{0D108BD9-81ED-4DB2-BD59-A6C34878D82A}">
                    <a16:rowId xmlns:a16="http://schemas.microsoft.com/office/drawing/2014/main" val="2458973797"/>
                  </a:ext>
                </a:extLst>
              </a:tr>
              <a:tr h="15348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Ιλύς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24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26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24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-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extLst>
                  <a:ext uri="{0D108BD9-81ED-4DB2-BD59-A6C34878D82A}">
                    <a16:rowId xmlns:a16="http://schemas.microsoft.com/office/drawing/2014/main" val="3648889218"/>
                  </a:ext>
                </a:extLst>
              </a:tr>
              <a:tr h="15348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Άργιλος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20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20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22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-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extLst>
                  <a:ext uri="{0D108BD9-81ED-4DB2-BD59-A6C34878D82A}">
                    <a16:rowId xmlns:a16="http://schemas.microsoft.com/office/drawing/2014/main" val="1379272068"/>
                  </a:ext>
                </a:extLst>
              </a:tr>
              <a:tr h="15348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pH</a:t>
                      </a: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 (σε 28</a:t>
                      </a:r>
                      <a:r>
                        <a:rPr lang="el-GR" sz="1200" baseline="30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ο</a:t>
                      </a:r>
                      <a:r>
                        <a:rPr lang="en-US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C</a:t>
                      </a: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) </a:t>
                      </a:r>
                      <a:r>
                        <a:rPr lang="en-US" sz="1200" baseline="30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c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8,52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8,</a:t>
                      </a: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70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8,</a:t>
                      </a: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75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6,5 - 8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extLst>
                  <a:ext uri="{0D108BD9-81ED-4DB2-BD59-A6C34878D82A}">
                    <a16:rowId xmlns:a16="http://schemas.microsoft.com/office/drawing/2014/main" val="445436193"/>
                  </a:ext>
                </a:extLst>
              </a:tr>
              <a:tr h="15348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EC </a:t>
                      </a:r>
                      <a:r>
                        <a:rPr lang="en-US" sz="1200" baseline="30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b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0,160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0,1</a:t>
                      </a: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14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0,102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&lt;2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extLst>
                  <a:ext uri="{0D108BD9-81ED-4DB2-BD59-A6C34878D82A}">
                    <a16:rowId xmlns:a16="http://schemas.microsoft.com/office/drawing/2014/main" val="448889253"/>
                  </a:ext>
                </a:extLst>
              </a:tr>
              <a:tr h="15348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Οργανική ουσία </a:t>
                      </a:r>
                      <a:r>
                        <a:rPr lang="en-US" sz="1200" baseline="300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a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1,24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0,7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1</a:t>
                      </a: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,</a:t>
                      </a:r>
                      <a:r>
                        <a:rPr lang="en-US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02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&gt;2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extLst>
                  <a:ext uri="{0D108BD9-81ED-4DB2-BD59-A6C34878D82A}">
                    <a16:rowId xmlns:a16="http://schemas.microsoft.com/office/drawing/2014/main" val="3805106783"/>
                  </a:ext>
                </a:extLst>
              </a:tr>
              <a:tr h="306973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Ελεύθερο </a:t>
                      </a:r>
                      <a:r>
                        <a:rPr lang="en-US" sz="1200" dirty="0" err="1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CaCO</a:t>
                      </a:r>
                      <a:r>
                        <a:rPr lang="el-GR" sz="1200" baseline="-25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3</a:t>
                      </a: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 (σε 28</a:t>
                      </a:r>
                      <a:r>
                        <a:rPr lang="el-GR" sz="1200" baseline="30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ο</a:t>
                      </a:r>
                      <a:r>
                        <a:rPr lang="en-US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C</a:t>
                      </a: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)</a:t>
                      </a:r>
                      <a:r>
                        <a:rPr lang="el-GR" sz="1200" baseline="-25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 </a:t>
                      </a:r>
                      <a:r>
                        <a:rPr lang="en-US" sz="1200" baseline="30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a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9,37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8</a:t>
                      </a:r>
                      <a:r>
                        <a:rPr lang="en-US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,</a:t>
                      </a: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4</a:t>
                      </a:r>
                      <a:r>
                        <a:rPr lang="en-US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7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8</a:t>
                      </a:r>
                      <a:r>
                        <a:rPr lang="en-US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,92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&lt;10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extLst>
                  <a:ext uri="{0D108BD9-81ED-4DB2-BD59-A6C34878D82A}">
                    <a16:rowId xmlns:a16="http://schemas.microsoft.com/office/drawing/2014/main" val="734948679"/>
                  </a:ext>
                </a:extLst>
              </a:tr>
              <a:tr h="15348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N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 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 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 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20 - 40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extLst>
                  <a:ext uri="{0D108BD9-81ED-4DB2-BD59-A6C34878D82A}">
                    <a16:rowId xmlns:a16="http://schemas.microsoft.com/office/drawing/2014/main" val="1596325255"/>
                  </a:ext>
                </a:extLst>
              </a:tr>
              <a:tr h="15348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P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4,72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1,27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2</a:t>
                      </a: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,</a:t>
                      </a:r>
                      <a:r>
                        <a:rPr lang="en-US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86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20 - 37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extLst>
                  <a:ext uri="{0D108BD9-81ED-4DB2-BD59-A6C34878D82A}">
                    <a16:rowId xmlns:a16="http://schemas.microsoft.com/office/drawing/2014/main" val="1607219428"/>
                  </a:ext>
                </a:extLst>
              </a:tr>
              <a:tr h="15348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K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231,38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231,38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215,83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180 - 310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extLst>
                  <a:ext uri="{0D108BD9-81ED-4DB2-BD59-A6C34878D82A}">
                    <a16:rowId xmlns:a16="http://schemas.microsoft.com/office/drawing/2014/main" val="951042274"/>
                  </a:ext>
                </a:extLst>
              </a:tr>
              <a:tr h="15348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Ca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3</a:t>
                      </a:r>
                      <a:r>
                        <a:rPr lang="en-US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.</a:t>
                      </a: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464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3</a:t>
                      </a:r>
                      <a:r>
                        <a:rPr lang="en-US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.</a:t>
                      </a: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584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3</a:t>
                      </a:r>
                      <a:r>
                        <a:rPr lang="en-US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.</a:t>
                      </a: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404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300 - 750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extLst>
                  <a:ext uri="{0D108BD9-81ED-4DB2-BD59-A6C34878D82A}">
                    <a16:rowId xmlns:a16="http://schemas.microsoft.com/office/drawing/2014/main" val="3055702742"/>
                  </a:ext>
                </a:extLst>
              </a:tr>
              <a:tr h="15348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Mg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72,50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63,50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82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82 - 148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extLst>
                  <a:ext uri="{0D108BD9-81ED-4DB2-BD59-A6C34878D82A}">
                    <a16:rowId xmlns:a16="http://schemas.microsoft.com/office/drawing/2014/main" val="3252208050"/>
                  </a:ext>
                </a:extLst>
              </a:tr>
              <a:tr h="15348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Fe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2,008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1,880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2,332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7 - 25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extLst>
                  <a:ext uri="{0D108BD9-81ED-4DB2-BD59-A6C34878D82A}">
                    <a16:rowId xmlns:a16="http://schemas.microsoft.com/office/drawing/2014/main" val="1027264256"/>
                  </a:ext>
                </a:extLst>
              </a:tr>
              <a:tr h="15348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Zn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1,156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0,724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2,300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1 – 2,5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extLst>
                  <a:ext uri="{0D108BD9-81ED-4DB2-BD59-A6C34878D82A}">
                    <a16:rowId xmlns:a16="http://schemas.microsoft.com/office/drawing/2014/main" val="91024100"/>
                  </a:ext>
                </a:extLst>
              </a:tr>
              <a:tr h="15348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Mn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6,352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6,892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7,720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12 - 25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extLst>
                  <a:ext uri="{0D108BD9-81ED-4DB2-BD59-A6C34878D82A}">
                    <a16:rowId xmlns:a16="http://schemas.microsoft.com/office/drawing/2014/main" val="3930559241"/>
                  </a:ext>
                </a:extLst>
              </a:tr>
              <a:tr h="15348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Cu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1,16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0,74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4,85</a:t>
                      </a:r>
                      <a:endParaRPr lang="el-GR" sz="120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0,8 – 1,5</a:t>
                      </a:r>
                      <a:endParaRPr lang="el-GR" sz="12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24160" marR="24160" marT="0" marB="0" anchor="ctr"/>
                </a:tc>
                <a:extLst>
                  <a:ext uri="{0D108BD9-81ED-4DB2-BD59-A6C34878D82A}">
                    <a16:rowId xmlns:a16="http://schemas.microsoft.com/office/drawing/2014/main" val="339238220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C95E32C-2C5C-9B5E-B648-C8240E1514FD}"/>
              </a:ext>
            </a:extLst>
          </p:cNvPr>
          <p:cNvSpPr txBox="1"/>
          <p:nvPr/>
        </p:nvSpPr>
        <p:spPr>
          <a:xfrm>
            <a:off x="51999" y="4979015"/>
            <a:ext cx="2821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Α. ΜΕ ΧΑΡΤΟΓΡΑΦΗΣΗ</a:t>
            </a:r>
          </a:p>
          <a:p>
            <a:r>
              <a:rPr lang="el-GR" dirty="0"/>
              <a:t>ΦΑΙΝΟΜΕΝΙΚΗΣ ΕΙΔΙΚΗΣ</a:t>
            </a:r>
          </a:p>
          <a:p>
            <a:r>
              <a:rPr lang="el-GR" dirty="0"/>
              <a:t>ΑΓΩΓΙΜΟΤΗΤΑΣ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435626-D92E-236D-167B-444B167DE752}"/>
              </a:ext>
            </a:extLst>
          </p:cNvPr>
          <p:cNvSpPr txBox="1"/>
          <p:nvPr/>
        </p:nvSpPr>
        <p:spPr>
          <a:xfrm>
            <a:off x="3758482" y="4979015"/>
            <a:ext cx="345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Β. ΕΠΕΞΕΡΓΑΣΙΑ ΔΕΔΟΜΕΝΩΝ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DA7079-A0F6-C2D0-16CB-6F609AEBD90F}"/>
              </a:ext>
            </a:extLst>
          </p:cNvPr>
          <p:cNvSpPr txBox="1"/>
          <p:nvPr/>
        </p:nvSpPr>
        <p:spPr>
          <a:xfrm>
            <a:off x="8029887" y="5602091"/>
            <a:ext cx="3695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Γ. ΕΠΙΒΕΒΑΙΩΣΗ ΖΩΝΟΠΟΙΗΣΗΣ</a:t>
            </a:r>
          </a:p>
          <a:p>
            <a:r>
              <a:rPr lang="el-GR" dirty="0"/>
              <a:t> ΜΕ ΕΔΑΦΟΛΟΓΙΚΕΣ ΑΝΑΛΥΣΕΙΣ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21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Κομμάτι">
  <a:themeElements>
    <a:clrScheme name="Κομμάτ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Κομμάτ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ομμάτ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36458</TotalTime>
  <Words>802</Words>
  <Application>Microsoft Office PowerPoint</Application>
  <PresentationFormat>Ευρεία οθόνη</PresentationFormat>
  <Paragraphs>216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7" baseType="lpstr">
      <vt:lpstr>Archivo</vt:lpstr>
      <vt:lpstr>Arial</vt:lpstr>
      <vt:lpstr>Calibri</vt:lpstr>
      <vt:lpstr>Century Gothic</vt:lpstr>
      <vt:lpstr>Wingdings</vt:lpstr>
      <vt:lpstr>Wingdings 3</vt:lpstr>
      <vt:lpstr>Κομμάτι</vt:lpstr>
      <vt:lpstr>Σχολη γεωπονικων επιστημων ΤΜΗΜΑ ΓΕΩΠΟΝΙΑΣ  ΤΟΜΕΑΣ ΑΞΙΟΠΟΙΗΣΗΣ ΦΥΣΙΚΩΝ ΠΟΡΩΝ (Α.Φ.Π.)</vt:lpstr>
      <vt:lpstr>ΠΡΟΣΩΠΙΚΟ ΤΟΜΕΑ Α.Φ.Π.</vt:lpstr>
      <vt:lpstr>ΕΚΠΑΙΔΕΥΤΙΚΟ ΚΑΙ ΕΡΕΥΝΗΤΙΚΟ ΕΡΓΟ του τομεα Α.Φ.Π.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ΔΙΑΧΕΙΡΙΣΗ ΥΔΑΤΙΝΩΝ ΠΟΡΩΝ </vt:lpstr>
      <vt:lpstr>ΕΞΥΠΝΗ ΓΕΩΡΓΙΑ</vt:lpstr>
      <vt:lpstr>ΚΑΛΛΙΕΡΓΕΙΕΣ ΕΚΤΟΣ ΕΔΑΦΟΥΣ</vt:lpstr>
      <vt:lpstr>ΦυσικΑ εδαφο-βελτιωτικΑ</vt:lpstr>
      <vt:lpstr>Παραγωγή ζωοτροφΩν</vt:lpstr>
      <vt:lpstr>Παραγωγή βιοπλαστικΩν</vt:lpstr>
      <vt:lpstr>ΒιοκΑΥσιμα</vt:lpstr>
      <vt:lpstr>Διατήρηση-προστασία του Ανθρακα στα γεωργικΑ εδΑφη</vt:lpstr>
      <vt:lpstr>ΜελΕτη του κΥκλου αζΩτου στα γεωργικΑ εδΑφη</vt:lpstr>
      <vt:lpstr>ΕυχαριστΩ για την προσοχΗ σας </vt:lpstr>
      <vt:lpstr>ΕΥΧΕΣ ΓΙΑ ΜΙΑ ΔΗΜΙΟΥΡΓΙΚΗ ΑΚΑΔΗΜΑΙΚΗ ΧΡΟΝΙΑ ΣΕ ΟΛΟΥΣ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ΓΕΝΕΤΙΚΗ ΒΕΛΤΙΩΣΗ ΦΥΤΩΝ</dc:title>
  <dc:creator>Emmanouil Trantas</dc:creator>
  <cp:lastModifiedBy>Alissandrakis Eleftherios</cp:lastModifiedBy>
  <cp:revision>611</cp:revision>
  <dcterms:created xsi:type="dcterms:W3CDTF">2019-09-13T11:48:19Z</dcterms:created>
  <dcterms:modified xsi:type="dcterms:W3CDTF">2024-09-23T11:40:42Z</dcterms:modified>
</cp:coreProperties>
</file>