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2" r:id="rId2"/>
    <p:sldId id="276" r:id="rId3"/>
    <p:sldId id="279" r:id="rId4"/>
    <p:sldId id="273" r:id="rId5"/>
    <p:sldId id="278" r:id="rId6"/>
    <p:sldId id="259" r:id="rId7"/>
    <p:sldId id="265" r:id="rId8"/>
    <p:sldId id="277" r:id="rId9"/>
    <p:sldId id="286" r:id="rId10"/>
    <p:sldId id="266" r:id="rId11"/>
    <p:sldId id="271" r:id="rId12"/>
    <p:sldId id="258" r:id="rId13"/>
    <p:sldId id="264" r:id="rId14"/>
    <p:sldId id="260" r:id="rId15"/>
    <p:sldId id="280" r:id="rId16"/>
    <p:sldId id="282" r:id="rId17"/>
    <p:sldId id="262" r:id="rId18"/>
    <p:sldId id="270" r:id="rId19"/>
    <p:sldId id="261" r:id="rId20"/>
    <p:sldId id="267" r:id="rId21"/>
    <p:sldId id="269" r:id="rId22"/>
    <p:sldId id="275" r:id="rId23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DD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Μεσαίο στυλ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3296810-A885-4BE3-A3E7-6D5BEEA58F35}" styleName="Μεσαίο στυλ 2 - Έμφαση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C2FFA5D-87B4-456A-9821-1D502468CF0F}" styleName="Στυλ με θέμα 1 - Έμφαση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Χωρίς στυλ, χωρίς πλέγμα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Φωτεινό στυλ 2 - Έμφαση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48" autoAdjust="0"/>
    <p:restoredTop sz="95600" autoAdjust="0"/>
  </p:normalViewPr>
  <p:slideViewPr>
    <p:cSldViewPr snapToGrid="0">
      <p:cViewPr varScale="1">
        <p:scale>
          <a:sx n="95" d="100"/>
          <a:sy n="95" d="100"/>
        </p:scale>
        <p:origin x="114" y="4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973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-123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62FD68-880F-4812-823D-A0A357146A94}" type="datetimeFigureOut">
              <a:rPr lang="el-GR" smtClean="0"/>
              <a:t>23/9/2024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527178-BEB4-4D79-94DB-A000E4A7F90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39448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27178-BEB4-4D79-94DB-A000E4A7F90F}" type="slidenum">
              <a:rPr lang="el-GR" smtClean="0"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77680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bg>
      <p:bgPr>
        <a:gradFill>
          <a:gsLst>
            <a:gs pos="0">
              <a:schemeClr val="accent1">
                <a:lumMod val="5000"/>
                <a:lumOff val="95000"/>
                <a:alpha val="0"/>
              </a:schemeClr>
            </a:gs>
            <a:gs pos="84000">
              <a:srgbClr val="B0DD7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D8F8353-298E-4F87-8923-F682B3C2203B}"/>
              </a:ext>
            </a:extLst>
          </p:cNvPr>
          <p:cNvSpPr txBox="1"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2"/>
            </a:stretch>
          </a:blipFill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80074831-C3B0-4DF4-9451-D2E45464E0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lang="el-GR" sz="4800" b="1" kern="12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  <a:ea typeface="+mj-ea"/>
                <a:cs typeface="+mj-cs"/>
              </a:defRPr>
            </a:lvl1pPr>
          </a:lstStyle>
          <a:p>
            <a:r>
              <a:rPr lang="el-GR" dirty="0"/>
              <a:t>ΓΕΝΕΤΙΚΗ ΒΕΛΤΙΩΣΗ ΦΥΤΩ</a:t>
            </a:r>
            <a:r>
              <a:rPr lang="en-US" dirty="0"/>
              <a:t>N</a:t>
            </a:r>
            <a:endParaRPr lang="el-GR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8AA9F64F-860B-40F9-A428-4B789D7DE7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 Nova" panose="020B05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dirty="0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1D9E17C-0BC1-4121-884C-C488C6C44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Nova" panose="020B0504020202020204" pitchFamily="34" charset="0"/>
              </a:defRPr>
            </a:lvl1pPr>
          </a:lstStyle>
          <a:p>
            <a:fld id="{26A84BC7-0A86-46B3-8CC3-EF0D8C7C1ABE}" type="datetime1">
              <a:rPr lang="el-GR" smtClean="0"/>
              <a:t>23/9/2024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22C7C48-814E-44C1-9B90-314C005BD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effectLst/>
                <a:latin typeface="Arial Nova" panose="020B0504020202020204" pitchFamily="34" charset="0"/>
              </a:defRPr>
            </a:lvl1pPr>
          </a:lstStyle>
          <a:p>
            <a:r>
              <a:rPr lang="el-GR">
                <a:solidFill>
                  <a:schemeClr val="tx1">
                    <a:lumMod val="50000"/>
                    <a:lumOff val="50000"/>
                  </a:schemeClr>
                </a:solidFill>
              </a:rPr>
              <a:t>Επιμέλεια </a:t>
            </a:r>
            <a:r>
              <a:rPr lang="el-G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διαφανειών </a:t>
            </a:r>
            <a:r>
              <a:rPr lang="el-G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Καθ</a:t>
            </a:r>
            <a:r>
              <a:rPr lang="el-GR">
                <a:solidFill>
                  <a:schemeClr val="tx1">
                    <a:lumMod val="50000"/>
                    <a:lumOff val="50000"/>
                  </a:schemeClr>
                </a:solidFill>
              </a:rPr>
              <a:t>. Εμμανουήλ </a:t>
            </a:r>
            <a:r>
              <a:rPr lang="el-G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Τραντάς</a:t>
            </a: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CAF29EE-72AF-4052-BC07-019A22F3A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Nova" panose="020B0504020202020204" pitchFamily="34" charset="0"/>
              </a:defRPr>
            </a:lvl1pPr>
          </a:lstStyle>
          <a:p>
            <a:fld id="{66300CBD-36D0-4EDD-B119-EAFEF0D498A1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777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E6B8C7A-9FCC-4A2B-B105-26C4CB712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52C1B370-071F-4DA5-8C87-60D6D52864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F621A78-A725-4BBD-89E0-1D8CE0D81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933F0-F2E2-4331-A512-DE3841BB84C4}" type="datetime1">
              <a:rPr lang="el-GR" smtClean="0"/>
              <a:t>23/9/2024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EC68BD4-9520-4DFD-BC24-1EBAF754D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Επιμέλεια </a:t>
            </a:r>
            <a:r>
              <a:rPr lang="el-GR" dirty="0"/>
              <a:t>διαφανειών </a:t>
            </a:r>
            <a:r>
              <a:rPr lang="el-GR" dirty="0" err="1"/>
              <a:t>Καθ</a:t>
            </a:r>
            <a:r>
              <a:rPr lang="el-GR"/>
              <a:t>. Εμμανουήλ </a:t>
            </a:r>
            <a:r>
              <a:rPr lang="el-GR" dirty="0"/>
              <a:t>Τραντάς</a:t>
            </a: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206090A-F447-4190-BBF0-02217E1AD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0CBD-36D0-4EDD-B119-EAFEF0D498A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8786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341B86E5-F40D-4A27-873E-01725D8A7C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A208385E-40F0-4A36-B916-9657C0B3F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0030D9F-4EB7-4BAA-AD79-DD8283CE4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C2434-16A0-434D-B949-C6FCE24E6A71}" type="datetime1">
              <a:rPr lang="el-GR" smtClean="0"/>
              <a:t>23/9/2024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968CBEA-FC6B-4C2A-AF8B-77BC4F2EB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Επιμέλεια </a:t>
            </a:r>
            <a:r>
              <a:rPr lang="el-GR" dirty="0"/>
              <a:t>διαφανειών </a:t>
            </a:r>
            <a:r>
              <a:rPr lang="el-GR" dirty="0" err="1"/>
              <a:t>Καθ</a:t>
            </a:r>
            <a:r>
              <a:rPr lang="el-GR"/>
              <a:t>. Εμμανουήλ </a:t>
            </a:r>
            <a:r>
              <a:rPr lang="el-GR" dirty="0"/>
              <a:t>Τραντάς</a:t>
            </a: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06D8829-274C-42DB-A4E7-A81D516F9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0CBD-36D0-4EDD-B119-EAFEF0D498A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1909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AE9784F-63AE-485B-8660-90845D117F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2479A-79AC-466E-BBE9-E24A8BD86955}" type="datetime1">
              <a:rPr lang="el-GR" smtClean="0"/>
              <a:t>23/9/2024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A107ECB-F702-458B-BF7B-69F7CE951F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Επιμέλεια διαφανειών Καθ. Εμμανουήλ Τραντάς</a:t>
            </a: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FF9FDB4-D496-456D-BBC5-02930D3F88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EF61B5-BF32-4128-AF94-AB3F545FD443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733226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bg>
      <p:bgPr>
        <a:gradFill>
          <a:gsLst>
            <a:gs pos="0">
              <a:schemeClr val="accent1">
                <a:alpha val="0"/>
                <a:lumMod val="30000"/>
                <a:lumOff val="70000"/>
              </a:schemeClr>
            </a:gs>
            <a:gs pos="84000">
              <a:srgbClr val="B0DD7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899E8C1-578C-4B1E-8C67-2EA11BDF2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75D2C11-4A39-4625-860C-E1A22D2D62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F83A688-1CEF-4F9A-9801-EBA8C8B35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747B6-1370-4F9A-80FB-CE489B983D04}" type="datetime1">
              <a:rPr lang="el-GR" smtClean="0"/>
              <a:t>23/9/2024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2A9572C-39AD-4BE7-9A35-6EA8340C5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Επιμέλεια </a:t>
            </a:r>
            <a:r>
              <a:rPr lang="el-GR" dirty="0"/>
              <a:t>διαφανειών </a:t>
            </a:r>
            <a:r>
              <a:rPr lang="el-GR" dirty="0" err="1"/>
              <a:t>Καθ</a:t>
            </a:r>
            <a:r>
              <a:rPr lang="el-GR"/>
              <a:t>. Εμμανουήλ </a:t>
            </a:r>
            <a:r>
              <a:rPr lang="el-GR" dirty="0"/>
              <a:t>Τραντάς</a:t>
            </a: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E42B28D-D9A2-4FCB-BB22-E659872BD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0CBD-36D0-4EDD-B119-EAFEF0D498A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537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8A63775-9118-45F2-9822-0AEDEE54D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20982"/>
            <a:ext cx="3878694" cy="4468669"/>
          </a:xfrm>
        </p:spPr>
        <p:txBody>
          <a:bodyPr anchor="t">
            <a:noAutofit/>
          </a:bodyPr>
          <a:lstStyle>
            <a:lvl1pPr algn="l">
              <a:defRPr sz="4000" b="0"/>
            </a:lvl1pPr>
          </a:lstStyle>
          <a:p>
            <a:r>
              <a:rPr lang="el-GR" dirty="0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FD44E03-FB6E-4D0D-8EC5-441E93D2DE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0544" y="1620982"/>
            <a:ext cx="6636905" cy="446866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dirty="0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C7E5505-B35C-4CCF-B5A1-ADC8146C5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07586-135B-4C3C-98A6-FD9A68ECE98C}" type="datetime1">
              <a:rPr lang="el-GR" smtClean="0"/>
              <a:t>23/9/2024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111E184-374A-4D44-B580-4D9ACB9A7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Επιμέλεια </a:t>
            </a:r>
            <a:r>
              <a:rPr lang="el-GR" dirty="0"/>
              <a:t>διαφανειών </a:t>
            </a:r>
            <a:r>
              <a:rPr lang="el-GR" dirty="0" err="1"/>
              <a:t>Καθ</a:t>
            </a:r>
            <a:r>
              <a:rPr lang="el-GR"/>
              <a:t>. Εμμανουήλ </a:t>
            </a:r>
            <a:r>
              <a:rPr lang="el-GR" dirty="0"/>
              <a:t>Τραντάς</a:t>
            </a: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2E0AFEC-1634-4264-81CF-B156BCDAF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0CBD-36D0-4EDD-B119-EAFEF0D498A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0545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B8123CA-51BE-432D-8AE1-70DF13EB6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67E2272-3D52-4B09-8A3B-5FDC2E1521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89F1D12-F0D4-4F2C-8B15-051E29C59E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45BACC01-FD06-4CA8-9662-79A934D93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6A1D5-0E20-4CDD-ACCF-91C4923E5006}" type="datetime1">
              <a:rPr lang="el-GR" smtClean="0"/>
              <a:t>23/9/2024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EC189754-DDBA-4001-B589-5DE2124C5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Επιμέλεια </a:t>
            </a:r>
            <a:r>
              <a:rPr lang="el-GR" dirty="0"/>
              <a:t>διαφανειών </a:t>
            </a:r>
            <a:r>
              <a:rPr lang="el-GR" dirty="0" err="1"/>
              <a:t>Καθ</a:t>
            </a:r>
            <a:r>
              <a:rPr lang="el-GR"/>
              <a:t>. Εμμανουήλ </a:t>
            </a:r>
            <a:r>
              <a:rPr lang="el-GR" dirty="0"/>
              <a:t>Τραντάς</a:t>
            </a: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322BE1A9-6C3E-4B6B-A3A0-1FA7DABC1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0CBD-36D0-4EDD-B119-EAFEF0D498A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1441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8A1DD67-3048-454D-9F9E-3BD6AC494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883630" cy="1325563"/>
          </a:xfrm>
        </p:spPr>
        <p:txBody>
          <a:bodyPr/>
          <a:lstStyle/>
          <a:p>
            <a:r>
              <a:rPr lang="el-GR" dirty="0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C670DDAA-D30E-4D29-97AB-C1BD22ABF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6A84616-5426-42DB-8017-5F207D8EC9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5806ABD8-BE55-4831-820F-E680B7A87C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43315B71-5DBA-44A0-8CE4-B4DB063260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62BEFE95-957B-4141-807A-FC42EA3E5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7F26F-2CD5-4BF7-91BC-681978AE6D9A}" type="datetime1">
              <a:rPr lang="el-GR" smtClean="0"/>
              <a:t>23/9/2024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6D194A33-8CDE-4919-89C5-5DB59553C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Επιμέλεια </a:t>
            </a:r>
            <a:r>
              <a:rPr lang="el-GR" dirty="0"/>
              <a:t>διαφανειών </a:t>
            </a:r>
            <a:r>
              <a:rPr lang="el-GR" dirty="0" err="1"/>
              <a:t>Καθ</a:t>
            </a:r>
            <a:r>
              <a:rPr lang="el-GR"/>
              <a:t>. Εμμανουήλ </a:t>
            </a:r>
            <a:r>
              <a:rPr lang="el-GR" dirty="0"/>
              <a:t>Τραντάς</a:t>
            </a:r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13356436-A63A-4FA2-B76C-AAEDC8BF8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0CBD-36D0-4EDD-B119-EAFEF0D498A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5758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FABD263-1612-4B8E-BC62-720A29B39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1112EB23-914D-4DBF-A296-DD080EDFA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A6B7B-7AE3-4245-8D33-3D4833532E1C}" type="datetime1">
              <a:rPr lang="el-GR" smtClean="0"/>
              <a:t>23/9/2024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0D760AB1-B526-4DAF-A07B-86039D9C8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Επιμέλεια </a:t>
            </a:r>
            <a:r>
              <a:rPr lang="el-GR" dirty="0"/>
              <a:t>διαφανειών </a:t>
            </a:r>
            <a:r>
              <a:rPr lang="el-GR" dirty="0" err="1"/>
              <a:t>Καθ</a:t>
            </a:r>
            <a:r>
              <a:rPr lang="el-GR"/>
              <a:t>. Εμμανουήλ </a:t>
            </a:r>
            <a:r>
              <a:rPr lang="el-GR" dirty="0"/>
              <a:t>Τραντάς</a:t>
            </a: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A2E25D28-D36D-42E1-A243-FA14DC93C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0CBD-36D0-4EDD-B119-EAFEF0D498A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1937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1DAB2C67-B795-4842-9193-A62327B7C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8F1DF-1906-477C-82CC-3E1587747C13}" type="datetime1">
              <a:rPr lang="el-GR" smtClean="0"/>
              <a:t>23/9/2024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3C7538D4-9F4C-4588-B50D-74802B635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Επιμέλεια </a:t>
            </a:r>
            <a:r>
              <a:rPr lang="el-GR" dirty="0"/>
              <a:t>διαφανειών </a:t>
            </a:r>
            <a:r>
              <a:rPr lang="el-GR" dirty="0" err="1"/>
              <a:t>Καθ</a:t>
            </a:r>
            <a:r>
              <a:rPr lang="el-GR"/>
              <a:t>. Εμμανουήλ </a:t>
            </a:r>
            <a:r>
              <a:rPr lang="el-GR" dirty="0"/>
              <a:t>Τραντάς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F5AA8272-11FE-45D8-8A60-CC07D512D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0CBD-36D0-4EDD-B119-EAFEF0D498A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8733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B8C42E1-FBB0-42EE-92D3-C926E0B7E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AEC4BF8-8C81-430E-B42D-0D84B39F8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22A312C4-1EFE-4749-92CB-6AC9BA36D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CDFCE174-F7A5-450C-AAFF-148A059F5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779B9-9ED1-46BD-A40F-96F76DB6B528}" type="datetime1">
              <a:rPr lang="el-GR" smtClean="0"/>
              <a:t>23/9/2024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E32794AF-7E79-42CA-A8D3-0BB437AA0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Επιμέλεια </a:t>
            </a:r>
            <a:r>
              <a:rPr lang="el-GR" dirty="0"/>
              <a:t>διαφανειών </a:t>
            </a:r>
            <a:r>
              <a:rPr lang="el-GR" dirty="0" err="1"/>
              <a:t>Καθ</a:t>
            </a:r>
            <a:r>
              <a:rPr lang="el-GR"/>
              <a:t>. Εμμανουήλ </a:t>
            </a:r>
            <a:r>
              <a:rPr lang="el-GR" dirty="0"/>
              <a:t>Τραντάς</a:t>
            </a: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3451F69D-A09A-4324-8175-1CD056E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0CBD-36D0-4EDD-B119-EAFEF0D498A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6917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91EF8FF-DDD7-4215-9B2B-23438F337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7B819D12-AF22-4B1B-B0CC-9C0BDC7A50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F293D30-2F5F-463D-A63F-DB149F784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CBAC8576-80F6-4413-A9E3-447D00A06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71D70-3704-4B94-9579-0F57E51BE9AF}" type="datetime1">
              <a:rPr lang="el-GR" smtClean="0"/>
              <a:t>23/9/2024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EB4F8F09-D388-4D4A-834A-CFD398131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Επιμέλεια </a:t>
            </a:r>
            <a:r>
              <a:rPr lang="el-GR" dirty="0"/>
              <a:t>διαφανειών </a:t>
            </a:r>
            <a:r>
              <a:rPr lang="el-GR" dirty="0" err="1"/>
              <a:t>Καθ</a:t>
            </a:r>
            <a:r>
              <a:rPr lang="el-GR"/>
              <a:t>. Εμμανουήλ </a:t>
            </a:r>
            <a:r>
              <a:rPr lang="el-GR" dirty="0"/>
              <a:t>Τραντάς</a:t>
            </a:r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06788356-1AE5-4A5E-856A-47A492AAE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0CBD-36D0-4EDD-B119-EAFEF0D498A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573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84000">
              <a:srgbClr val="B0DD7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5A114793-8E9D-4224-9E22-653D7A6C2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852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178EF3F-34A8-4727-8846-F7FB495582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2DA2205-9D3D-45D4-8244-BCCF9E68CA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 Nova" panose="020B0504020202020204" pitchFamily="34" charset="0"/>
              </a:defRPr>
            </a:lvl1pPr>
          </a:lstStyle>
          <a:p>
            <a:fld id="{D90F6E2C-4B0B-4843-991F-6C51A4A020D2}" type="datetime1">
              <a:rPr lang="el-GR" smtClean="0"/>
              <a:t>23/9/2024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EEE39BC-7282-42ED-97C9-7176A76516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  <a:latin typeface="Arial Nova" panose="020B0504020202020204" pitchFamily="34" charset="0"/>
              </a:defRPr>
            </a:lvl1pPr>
          </a:lstStyle>
          <a:p>
            <a:r>
              <a:rPr lang="el-GR"/>
              <a:t>Επιμέλεια </a:t>
            </a:r>
            <a:r>
              <a:rPr lang="el-GR" dirty="0"/>
              <a:t>διαφανειών </a:t>
            </a:r>
            <a:r>
              <a:rPr lang="el-GR" dirty="0" err="1"/>
              <a:t>Καθ</a:t>
            </a:r>
            <a:r>
              <a:rPr lang="el-GR"/>
              <a:t>. Εμμανουήλ </a:t>
            </a:r>
            <a:r>
              <a:rPr lang="el-GR" dirty="0"/>
              <a:t>Τραντάς</a:t>
            </a: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166B561-2C59-47B3-8A04-8505065335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 Nova" panose="020B0504020202020204" pitchFamily="34" charset="0"/>
              </a:defRPr>
            </a:lvl1pPr>
          </a:lstStyle>
          <a:p>
            <a:fld id="{66300CBD-36D0-4EDD-B119-EAFEF0D498A1}" type="slidenum">
              <a:rPr lang="el-GR" smtClean="0"/>
              <a:pPr/>
              <a:t>‹#›</a:t>
            </a:fld>
            <a:endParaRPr lang="el-GR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C308B69B-19B0-404E-AEBD-B56F7B93E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7543" y="1489007"/>
            <a:ext cx="5544457" cy="536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06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accent5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Nova" panose="020B05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5" Type="http://schemas.openxmlformats.org/officeDocument/2006/relationships/image" Target="../media/image3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6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BE29F260-124E-4400-9123-3ED29BE63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0" y="5279511"/>
            <a:ext cx="9681882" cy="7398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tabLst>
                <a:tab pos="447675" algn="l"/>
              </a:tabLst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ΤΜΗΜΑ ΓΕΩΠΟΝΙΑΣ</a:t>
            </a: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l-G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ΣΧΟΛΗ ΓΕΩΠΟΝΙΚΩΝ ΕΠΙΣΤΗΜΩΝ</a:t>
            </a:r>
            <a:br>
              <a:rPr lang="el-G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l-G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ΕΛΛΗΝΙΚΟ ΜΕΣΟΓΕΙΑΚΟ ΠΑΝΕΠΙΣΤΗΜΙΟ</a:t>
            </a:r>
            <a:endParaRPr lang="en-US" sz="23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E3FF389-FA9E-4E54-9ACB-FD864DE37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6447" y="6019391"/>
            <a:ext cx="7315199" cy="7020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Διευθυντής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Τομέ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α</a:t>
            </a:r>
            <a:r>
              <a:rPr lang="el-GR" sz="1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Αν. Καθηγητής Κωνσταντίνος Πασχαλίδης</a:t>
            </a:r>
          </a:p>
          <a:p>
            <a:pPr marL="0" indent="0" algn="ctr">
              <a:buNone/>
            </a:pPr>
            <a:r>
              <a:rPr lang="el-GR" sz="1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Επιμέλεια, Αν. Καθηγητής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Εμμ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ανουήλ Τραντάς</a:t>
            </a:r>
          </a:p>
        </p:txBody>
      </p:sp>
      <p:pic>
        <p:nvPicPr>
          <p:cNvPr id="9" name="Εικόνα 8" descr="Εικόνα που περιέχει χλόη, υπαίθριος, ουρανός, δέντρο&#10;&#10;Περιγραφή που δημιουργήθηκε αυτόματα">
            <a:extLst>
              <a:ext uri="{FF2B5EF4-FFF2-40B4-BE49-F238E27FC236}">
                <a16:creationId xmlns:a16="http://schemas.microsoft.com/office/drawing/2014/main" id="{2496A761-43EE-4F3F-8EE2-BEB825ED09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1" y="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802E9DE7-FF2A-465C-8151-FB7007A6A6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576" y="238804"/>
            <a:ext cx="1714926" cy="1714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84AA42-166B-4AD6-96DF-5AA80707FE7E}"/>
              </a:ext>
            </a:extLst>
          </p:cNvPr>
          <p:cNvSpPr txBox="1"/>
          <p:nvPr/>
        </p:nvSpPr>
        <p:spPr>
          <a:xfrm>
            <a:off x="2440052" y="434548"/>
            <a:ext cx="850491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4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ΤΟΜΕΑΣ ΦΥΤΟΠΡΟΣΤΑΣΙΑΣ ΚΑΙ ΒΙΟΤΕΧΝΟΛΟΓΙΚΩΝ ΕΦΑΡΜΟΓΩΝ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27B7451E-6FB7-4BBC-8DC5-2B5ED256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0CBD-36D0-4EDD-B119-EAFEF0D498A1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5553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5BA49487-3FDB-4FB7-9D50-2B4F9454D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1C938212-FA12-4FF1-87C8-ACDE99D06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4A816E1-839C-4E5D-B67B-2D369A461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602"/>
            <a:ext cx="3300663" cy="16459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b="1" kern="1200" dirty="0" err="1"/>
              <a:t>Ιστοκ</a:t>
            </a:r>
            <a:r>
              <a:rPr lang="en-US" sz="2800" b="1" kern="1200" dirty="0"/>
              <a:t>αλλιέργεια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C694E3B3-74A9-4177-BC6E-3B05E6F9EE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415" y="817262"/>
            <a:ext cx="3584448" cy="2736931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89A7DEF7-E7F9-4F11-82DB-265976C3D3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5915" y="579272"/>
            <a:ext cx="3584448" cy="3212285"/>
          </a:xfrm>
          <a:prstGeom prst="rect">
            <a:avLst/>
          </a:prstGeom>
        </p:spPr>
      </p:pic>
      <p:pic>
        <p:nvPicPr>
          <p:cNvPr id="12" name="Εικόνα 11" descr="Εικόνα που περιέχει κώδωνας, μπουκάλι, αρκετά&#10;&#10;Περιγραφή που δημιουργήθηκε αυτόματα">
            <a:extLst>
              <a:ext uri="{FF2B5EF4-FFF2-40B4-BE49-F238E27FC236}">
                <a16:creationId xmlns:a16="http://schemas.microsoft.com/office/drawing/2014/main" id="{A60DBCFD-FB67-47AE-AF0A-0AD74B55EB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7415" y="817223"/>
            <a:ext cx="3584448" cy="2736384"/>
          </a:xfrm>
          <a:prstGeom prst="rect">
            <a:avLst/>
          </a:prstGeom>
        </p:spPr>
      </p:pic>
      <p:sp>
        <p:nvSpPr>
          <p:cNvPr id="32" name="Rectangle 38">
            <a:extLst>
              <a:ext uri="{FF2B5EF4-FFF2-40B4-BE49-F238E27FC236}">
                <a16:creationId xmlns:a16="http://schemas.microsoft.com/office/drawing/2014/main" id="{369F152D-E540-4B48-BA11-2ADF043C6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C059F7E-04C4-4C46-9B3E-E5CE267E3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12098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89106AD-D525-41D8-98BA-8C2E1E248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8824" y="4440602"/>
            <a:ext cx="6860184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lvl="0" indent="0"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 dirty="0" err="1"/>
              <a:t>Ιστοκ</a:t>
            </a:r>
            <a:r>
              <a:rPr lang="en-US" sz="1800" dirty="0"/>
              <a:t>αλλιέργεια</a:t>
            </a:r>
            <a:r>
              <a:rPr lang="el-GR" sz="1800" dirty="0"/>
              <a:t> ως εργαλείο </a:t>
            </a:r>
            <a:r>
              <a:rPr lang="el-GR" sz="1800" dirty="0" err="1"/>
              <a:t>μικρο</a:t>
            </a:r>
            <a:r>
              <a:rPr lang="el-GR" sz="1800" dirty="0"/>
              <a:t>-πολλαπλασιασμού φυτικού υλικού για εμπορική και ερευνητική αξιοποίηση</a:t>
            </a:r>
            <a:endParaRPr lang="en-US" sz="1800" dirty="0"/>
          </a:p>
        </p:txBody>
      </p:sp>
      <p:grpSp>
        <p:nvGrpSpPr>
          <p:cNvPr id="15" name="Ομάδα 14">
            <a:extLst>
              <a:ext uri="{FF2B5EF4-FFF2-40B4-BE49-F238E27FC236}">
                <a16:creationId xmlns:a16="http://schemas.microsoft.com/office/drawing/2014/main" id="{630826AD-C542-4279-B8D2-6EBDCED981BC}"/>
              </a:ext>
            </a:extLst>
          </p:cNvPr>
          <p:cNvGrpSpPr/>
          <p:nvPr/>
        </p:nvGrpSpPr>
        <p:grpSpPr>
          <a:xfrm>
            <a:off x="8607552" y="110624"/>
            <a:ext cx="3584448" cy="360000"/>
            <a:chOff x="7768431" y="125230"/>
            <a:chExt cx="4423568" cy="360000"/>
          </a:xfrm>
        </p:grpSpPr>
        <p:sp>
          <p:nvSpPr>
            <p:cNvPr id="16" name="Ορθογώνιο 15">
              <a:extLst>
                <a:ext uri="{FF2B5EF4-FFF2-40B4-BE49-F238E27FC236}">
                  <a16:creationId xmlns:a16="http://schemas.microsoft.com/office/drawing/2014/main" id="{D6B0F8D9-9BA9-4317-888E-C01E48F165E2}"/>
                </a:ext>
              </a:extLst>
            </p:cNvPr>
            <p:cNvSpPr/>
            <p:nvPr/>
          </p:nvSpPr>
          <p:spPr>
            <a:xfrm>
              <a:off x="7967206" y="125230"/>
              <a:ext cx="4224793" cy="360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Ε.Υ. </a:t>
              </a:r>
              <a:r>
                <a:rPr lang="el-GR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Επίκ</a:t>
              </a:r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. </a:t>
              </a:r>
              <a:r>
                <a:rPr lang="el-GR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Καθ</a:t>
              </a:r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. Μαγδαληνή Δραγασάκη</a:t>
              </a:r>
            </a:p>
          </p:txBody>
        </p:sp>
        <p:sp>
          <p:nvSpPr>
            <p:cNvPr id="17" name="Οβάλ 16">
              <a:extLst>
                <a:ext uri="{FF2B5EF4-FFF2-40B4-BE49-F238E27FC236}">
                  <a16:creationId xmlns:a16="http://schemas.microsoft.com/office/drawing/2014/main" id="{8B1F4167-77AC-4A0A-BF07-4F88B2E33541}"/>
                </a:ext>
              </a:extLst>
            </p:cNvPr>
            <p:cNvSpPr/>
            <p:nvPr/>
          </p:nvSpPr>
          <p:spPr>
            <a:xfrm>
              <a:off x="7768431" y="125230"/>
              <a:ext cx="360000" cy="360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C37B61A1-91C6-4FA7-A113-0CA680D1E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0CBD-36D0-4EDD-B119-EAFEF0D498A1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7852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3D7E4C9F-7EC2-4C52-9146-0E1435CC2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4">
            <a:extLst>
              <a:ext uri="{FF2B5EF4-FFF2-40B4-BE49-F238E27FC236}">
                <a16:creationId xmlns:a16="http://schemas.microsoft.com/office/drawing/2014/main" id="{1DBD2D27-55E7-4414-B476-BC0403798D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3932946" cy="393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E677BBB0-8A66-4619-B31B-5097655C5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784" y="4215384"/>
            <a:ext cx="7475146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1E44CEAE-9104-4E4A-A48E-46E903D7A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325" y="4462819"/>
            <a:ext cx="2869683" cy="1608383"/>
          </a:xfrm>
        </p:spPr>
        <p:txBody>
          <a:bodyPr>
            <a:normAutofit/>
          </a:bodyPr>
          <a:lstStyle/>
          <a:p>
            <a:r>
              <a:rPr lang="el-GR" sz="2400" b="1" dirty="0"/>
              <a:t>Μικροβιολογία/ Ωφέλιμοι μικροοργανισμοί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B56C437-7CF8-4D2B-8C62-6F9CEA561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2" descr="https://upload.wikimedia.org/wikipedia/commons/thumb/a/aa/Cicer_arietinum_003.JPG/800px-Cicer_arietinum_003.JPG">
            <a:extLst>
              <a:ext uri="{FF2B5EF4-FFF2-40B4-BE49-F238E27FC236}">
                <a16:creationId xmlns:a16="http://schemas.microsoft.com/office/drawing/2014/main" id="{755F62F2-7ECF-4221-A5BF-0CD86297F187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6924438" y="4547372"/>
            <a:ext cx="1582047" cy="166417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288F414E-1A16-495F-8EF5-F55A420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92282" y="525322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702B512-B959-4158-A2AA-D12303CE1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4659" y="4509486"/>
            <a:ext cx="3191102" cy="1799874"/>
          </a:xfrm>
        </p:spPr>
        <p:txBody>
          <a:bodyPr anchor="ctr">
            <a:noAutofit/>
          </a:bodyPr>
          <a:lstStyle/>
          <a:p>
            <a:r>
              <a:rPr lang="el-GR" sz="2000" dirty="0"/>
              <a:t>Απομόνωση μικροοργανισμών για δημιουργία </a:t>
            </a:r>
            <a:r>
              <a:rPr lang="el-GR" sz="2000" dirty="0" err="1"/>
              <a:t>βιο</a:t>
            </a:r>
            <a:r>
              <a:rPr lang="el-GR" sz="2000" dirty="0"/>
              <a:t>-σκευασμάτων και εφαρμογές στη Γεωργία</a:t>
            </a:r>
          </a:p>
        </p:txBody>
      </p:sp>
      <p:pic>
        <p:nvPicPr>
          <p:cNvPr id="15" name="Picture 4" descr="A crop of faba beans: this nitrogen-fixng pulse crop is a potentially profitable rotational crop for southern NSW, now it&amp;#039;s been tweaked to suit conditions in the region.">
            <a:extLst>
              <a:ext uri="{FF2B5EF4-FFF2-40B4-BE49-F238E27FC236}">
                <a16:creationId xmlns:a16="http://schemas.microsoft.com/office/drawing/2014/main" id="{D7D15709-8881-4032-B9B9-B8A386C7D3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73273" y="2929125"/>
            <a:ext cx="1664173" cy="158204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4" descr="French Bean Seeds Borlotto Lingua Di Fuoco">
            <a:extLst>
              <a:ext uri="{FF2B5EF4-FFF2-40B4-BE49-F238E27FC236}">
                <a16:creationId xmlns:a16="http://schemas.microsoft.com/office/drawing/2014/main" id="{8094CFD9-2CD1-4C83-97E4-AB929BB13E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83904" y="2063809"/>
            <a:ext cx="1664173" cy="155090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encrypted-tbn2.gstatic.com/images?q=tbn:ANd9GcTVZ1X_7VknhKUGj8lW9SMpNEgVSgCHOCqFjojJnnYrxSl6ZNxf">
            <a:extLst>
              <a:ext uri="{FF2B5EF4-FFF2-40B4-BE49-F238E27FC236}">
                <a16:creationId xmlns:a16="http://schemas.microsoft.com/office/drawing/2014/main" id="{8E3EA3F4-3CD9-4B33-92BA-19CAD733EAD5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8941187" y="5089233"/>
            <a:ext cx="1600310" cy="166417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4" descr="http://wallpaper.pickywallpapers.com/samsung-galaxy-tab/green-clovers.jpg">
            <a:extLst>
              <a:ext uri="{FF2B5EF4-FFF2-40B4-BE49-F238E27FC236}">
                <a16:creationId xmlns:a16="http://schemas.microsoft.com/office/drawing/2014/main" id="{7FD8997D-5B69-4B9B-9C0A-189205C64536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10442600" y="3713334"/>
            <a:ext cx="1566478" cy="166417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Εικόνα 7">
            <a:extLst>
              <a:ext uri="{FF2B5EF4-FFF2-40B4-BE49-F238E27FC236}">
                <a16:creationId xmlns:a16="http://schemas.microsoft.com/office/drawing/2014/main" id="{7CEC6716-ED61-431C-8E60-858C057AC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9580" y="2185501"/>
            <a:ext cx="2674172" cy="30091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Εικόνα 20" descr="Εικόνα που περιέχει κείμενο, φυτό&#10;&#10;Περιγραφή που δημιουργήθηκε αυτόματα">
            <a:extLst>
              <a:ext uri="{FF2B5EF4-FFF2-40B4-BE49-F238E27FC236}">
                <a16:creationId xmlns:a16="http://schemas.microsoft.com/office/drawing/2014/main" id="{8AC27878-E47F-4034-A52E-2A3524A0BB9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542228" y="339942"/>
            <a:ext cx="2398226" cy="2319601"/>
          </a:xfrm>
          <a:prstGeom prst="ellipse">
            <a:avLst/>
          </a:prstGeom>
        </p:spPr>
      </p:pic>
      <p:pic>
        <p:nvPicPr>
          <p:cNvPr id="22" name="Εικόνα 21">
            <a:extLst>
              <a:ext uri="{FF2B5EF4-FFF2-40B4-BE49-F238E27FC236}">
                <a16:creationId xmlns:a16="http://schemas.microsoft.com/office/drawing/2014/main" id="{B37ECC7E-A7F2-4CD2-8C98-4FB9A5D4620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6210" y="409403"/>
            <a:ext cx="3094471" cy="1899384"/>
          </a:xfrm>
          <a:prstGeom prst="rect">
            <a:avLst/>
          </a:prstGeom>
        </p:spPr>
      </p:pic>
      <p:pic>
        <p:nvPicPr>
          <p:cNvPr id="23" name="Picture 20" descr="Lazy Housewife Heirloom Pole Bean Seeds | Terroir Seeds">
            <a:extLst>
              <a:ext uri="{FF2B5EF4-FFF2-40B4-BE49-F238E27FC236}">
                <a16:creationId xmlns:a16="http://schemas.microsoft.com/office/drawing/2014/main" id="{750BD1DE-573B-42B1-80DB-7B9A75923E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68023" y="1300958"/>
            <a:ext cx="1536171" cy="155090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2" descr="https://scontent.fath3-3.fna.fbcdn.net/v/t34.18173-12/28535808_10211781615724372_1434413421_n.jpg?_nc_cat=104&amp;_nc_sid=b96e70&amp;_nc_ohc=VHCteV_QEzgAX_GNvNO&amp;_nc_ht=scontent.fath3-3.fna&amp;oh=448d694c4c7caa561734ed6fb81f6fc6&amp;oe=5EDE6BC7">
            <a:extLst>
              <a:ext uri="{FF2B5EF4-FFF2-40B4-BE49-F238E27FC236}">
                <a16:creationId xmlns:a16="http://schemas.microsoft.com/office/drawing/2014/main" id="{8FE054F5-DDCB-4D02-A95B-99065711F3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11153" y="3739183"/>
            <a:ext cx="1067528" cy="104709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https://scontent.fath3-3.fna.fbcdn.net/v/t1.15752-9/72741396_383455775877976_4573386137191579648_n.jpg?_nc_cat=106&amp;_nc_sid=b96e70&amp;_nc_ohc=wS35Pbj7AD4AX91wtb6&amp;_nc_ht=scontent.fath3-3.fna&amp;oh=234f8af6488aca6d21e45780f3ee14a3&amp;oe=5F02CE80">
            <a:extLst>
              <a:ext uri="{FF2B5EF4-FFF2-40B4-BE49-F238E27FC236}">
                <a16:creationId xmlns:a16="http://schemas.microsoft.com/office/drawing/2014/main" id="{3ECC663C-2E55-4C6C-82F0-F32A730F69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31550" y="2859711"/>
            <a:ext cx="1017772" cy="10065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https://scontent.fath3-4.fna.fbcdn.net/v/t1.15752-9/72194633_2299435283488177_4487941598243454976_n.jpg?_nc_cat=101&amp;_nc_sid=b96e70&amp;_nc_ohc=roCZwtvGprwAX86UAkt&amp;_nc_ht=scontent.fath3-4.fna&amp;oh=5847cf8267e8be2bd7e928a3242f145d&amp;oe=5F0129A9">
            <a:extLst>
              <a:ext uri="{FF2B5EF4-FFF2-40B4-BE49-F238E27FC236}">
                <a16:creationId xmlns:a16="http://schemas.microsoft.com/office/drawing/2014/main" id="{7D456FD7-78CF-4DAC-A8C8-8BFBE4DACE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3382313" y="3515804"/>
            <a:ext cx="1028788" cy="105190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6" descr="https://scontent.fath3-3.fna.fbcdn.net/v/t34.18173-12/28535808_10211781615724372_1434413421_n.jpg?_nc_cat=104&amp;_nc_sid=b96e70&amp;_nc_ohc=VHCteV_QEzgAX_GNvNO&amp;_nc_ht=scontent.fath3-3.fna&amp;oh=448d694c4c7caa561734ed6fb81f6fc6&amp;oe=5EDE6BC7">
            <a:extLst>
              <a:ext uri="{FF2B5EF4-FFF2-40B4-BE49-F238E27FC236}">
                <a16:creationId xmlns:a16="http://schemas.microsoft.com/office/drawing/2014/main" id="{FE0D4DD0-5CAD-4187-B90A-3BF4267E64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16194" y="2775838"/>
            <a:ext cx="1062490" cy="104849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Ομάδα 41">
            <a:extLst>
              <a:ext uri="{FF2B5EF4-FFF2-40B4-BE49-F238E27FC236}">
                <a16:creationId xmlns:a16="http://schemas.microsoft.com/office/drawing/2014/main" id="{E1A04AEA-6BD1-47AD-9CB0-060FC2C4935C}"/>
              </a:ext>
            </a:extLst>
          </p:cNvPr>
          <p:cNvGrpSpPr/>
          <p:nvPr/>
        </p:nvGrpSpPr>
        <p:grpSpPr>
          <a:xfrm>
            <a:off x="8678849" y="110624"/>
            <a:ext cx="3513151" cy="360000"/>
            <a:chOff x="7768431" y="125230"/>
            <a:chExt cx="4423568" cy="360000"/>
          </a:xfrm>
        </p:grpSpPr>
        <p:sp>
          <p:nvSpPr>
            <p:cNvPr id="43" name="Ορθογώνιο 42">
              <a:extLst>
                <a:ext uri="{FF2B5EF4-FFF2-40B4-BE49-F238E27FC236}">
                  <a16:creationId xmlns:a16="http://schemas.microsoft.com/office/drawing/2014/main" id="{EE272A6F-8737-4F13-9B7A-A4CD25213833}"/>
                </a:ext>
              </a:extLst>
            </p:cNvPr>
            <p:cNvSpPr/>
            <p:nvPr/>
          </p:nvSpPr>
          <p:spPr>
            <a:xfrm>
              <a:off x="7967206" y="125230"/>
              <a:ext cx="4224793" cy="360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Ε.Υ. </a:t>
              </a:r>
              <a:r>
                <a:rPr lang="el-GR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Καθ</a:t>
              </a:r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. Αναστασία </a:t>
              </a:r>
              <a:r>
                <a:rPr lang="el-GR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Ταμπακάκη</a:t>
              </a:r>
              <a:endParaRPr lang="el-G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504020202020204" pitchFamily="34" charset="0"/>
              </a:endParaRPr>
            </a:p>
          </p:txBody>
        </p:sp>
        <p:sp>
          <p:nvSpPr>
            <p:cNvPr id="44" name="Οβάλ 43">
              <a:extLst>
                <a:ext uri="{FF2B5EF4-FFF2-40B4-BE49-F238E27FC236}">
                  <a16:creationId xmlns:a16="http://schemas.microsoft.com/office/drawing/2014/main" id="{C309A939-C960-41E1-BF70-3E061AF3E276}"/>
                </a:ext>
              </a:extLst>
            </p:cNvPr>
            <p:cNvSpPr/>
            <p:nvPr/>
          </p:nvSpPr>
          <p:spPr>
            <a:xfrm>
              <a:off x="7768431" y="125230"/>
              <a:ext cx="360000" cy="360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3CCF0ABB-88B2-4274-B8AC-3BFEE8DBE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0CBD-36D0-4EDD-B119-EAFEF0D498A1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0536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6D24BC9E-AC6A-42EE-AFD8-B290720B8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0990C621-3B8B-4820-8328-D47EF7CE8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107624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4A816E1-839C-4E5D-B67B-2D369A461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4329321"/>
            <a:ext cx="3657600" cy="1645920"/>
          </a:xfrm>
        </p:spPr>
        <p:txBody>
          <a:bodyPr>
            <a:normAutofit/>
          </a:bodyPr>
          <a:lstStyle/>
          <a:p>
            <a:r>
              <a:rPr lang="el-GR" sz="2800" b="1" dirty="0"/>
              <a:t>Μικροβιακή Βιοτεχνολογία</a:t>
            </a:r>
          </a:p>
        </p:txBody>
      </p:sp>
      <p:pic>
        <p:nvPicPr>
          <p:cNvPr id="47" name="Picture 2">
            <a:extLst>
              <a:ext uri="{FF2B5EF4-FFF2-40B4-BE49-F238E27FC236}">
                <a16:creationId xmlns:a16="http://schemas.microsoft.com/office/drawing/2014/main" id="{FA8080F2-966D-469F-889F-9E786E622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142598" y="560698"/>
            <a:ext cx="2316770" cy="348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shaking flask_v1">
            <a:hlinkClick r:id="" action="ppaction://media"/>
            <a:extLst>
              <a:ext uri="{FF2B5EF4-FFF2-40B4-BE49-F238E27FC236}">
                <a16:creationId xmlns:a16="http://schemas.microsoft.com/office/drawing/2014/main" id="{5F9CFA46-66B2-4B3D-B5AC-72E02E5B4B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7730" b="3763"/>
          <a:stretch/>
        </p:blipFill>
        <p:spPr>
          <a:xfrm>
            <a:off x="6198887" y="923159"/>
            <a:ext cx="5522976" cy="2749623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C1A2385B-1D2A-4E17-84FA-6CB7F0AAE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80023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E791F2F-79DB-4CC0-9FA1-001E3E91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5143137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89106AD-D525-41D8-98BA-8C2E1E248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0106" y="4329321"/>
            <a:ext cx="6106742" cy="1645920"/>
          </a:xfrm>
        </p:spPr>
        <p:txBody>
          <a:bodyPr anchor="ctr">
            <a:normAutofit/>
          </a:bodyPr>
          <a:lstStyle/>
          <a:p>
            <a:r>
              <a:rPr lang="el-GR" sz="1800" dirty="0"/>
              <a:t>Για την παραγωγή φυτικών ενώσεων σε μικροοργανισμούς</a:t>
            </a:r>
          </a:p>
          <a:p>
            <a:pPr lvl="1"/>
            <a:r>
              <a:rPr lang="el-GR" sz="1800" dirty="0"/>
              <a:t>Βιομηχανία τροφίμων</a:t>
            </a:r>
          </a:p>
          <a:p>
            <a:pPr lvl="1"/>
            <a:r>
              <a:rPr lang="el-GR" sz="1800" dirty="0"/>
              <a:t>Βιομηχανία γεωργικών σκευασμάτων</a:t>
            </a:r>
          </a:p>
          <a:p>
            <a:pPr lvl="1"/>
            <a:r>
              <a:rPr lang="el-GR" sz="1800" dirty="0"/>
              <a:t>Βιομηχανία φαρμακευτικών σκευασμάτων</a:t>
            </a:r>
          </a:p>
        </p:txBody>
      </p:sp>
      <p:grpSp>
        <p:nvGrpSpPr>
          <p:cNvPr id="12" name="Ομάδα 11">
            <a:extLst>
              <a:ext uri="{FF2B5EF4-FFF2-40B4-BE49-F238E27FC236}">
                <a16:creationId xmlns:a16="http://schemas.microsoft.com/office/drawing/2014/main" id="{BC1FA567-1258-41AA-8AAD-5D604921507C}"/>
              </a:ext>
            </a:extLst>
          </p:cNvPr>
          <p:cNvGrpSpPr/>
          <p:nvPr/>
        </p:nvGrpSpPr>
        <p:grpSpPr>
          <a:xfrm>
            <a:off x="9012802" y="74844"/>
            <a:ext cx="3179198" cy="360000"/>
            <a:chOff x="7768431" y="125230"/>
            <a:chExt cx="4423568" cy="360000"/>
          </a:xfrm>
        </p:grpSpPr>
        <p:sp>
          <p:nvSpPr>
            <p:cNvPr id="13" name="Ορθογώνιο 12">
              <a:extLst>
                <a:ext uri="{FF2B5EF4-FFF2-40B4-BE49-F238E27FC236}">
                  <a16:creationId xmlns:a16="http://schemas.microsoft.com/office/drawing/2014/main" id="{A4256A58-8F6B-4057-BFD8-86A7FBEC55DD}"/>
                </a:ext>
              </a:extLst>
            </p:cNvPr>
            <p:cNvSpPr/>
            <p:nvPr/>
          </p:nvSpPr>
          <p:spPr>
            <a:xfrm>
              <a:off x="7967206" y="125230"/>
              <a:ext cx="4224793" cy="360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Ε.Υ. </a:t>
              </a:r>
              <a:r>
                <a:rPr lang="el-GR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Καθ</a:t>
              </a:r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. Φίλιππος Βερβερίδης</a:t>
              </a:r>
            </a:p>
          </p:txBody>
        </p:sp>
        <p:sp>
          <p:nvSpPr>
            <p:cNvPr id="14" name="Οβάλ 13">
              <a:extLst>
                <a:ext uri="{FF2B5EF4-FFF2-40B4-BE49-F238E27FC236}">
                  <a16:creationId xmlns:a16="http://schemas.microsoft.com/office/drawing/2014/main" id="{021D8137-1188-4407-8569-80442032BEF7}"/>
                </a:ext>
              </a:extLst>
            </p:cNvPr>
            <p:cNvSpPr/>
            <p:nvPr/>
          </p:nvSpPr>
          <p:spPr>
            <a:xfrm>
              <a:off x="7768431" y="125230"/>
              <a:ext cx="360000" cy="360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15" name="Ομάδα 14">
            <a:extLst>
              <a:ext uri="{FF2B5EF4-FFF2-40B4-BE49-F238E27FC236}">
                <a16:creationId xmlns:a16="http://schemas.microsoft.com/office/drawing/2014/main" id="{4B9CFB85-594E-4D5A-A69C-12B788BE7ADB}"/>
              </a:ext>
            </a:extLst>
          </p:cNvPr>
          <p:cNvGrpSpPr/>
          <p:nvPr/>
        </p:nvGrpSpPr>
        <p:grpSpPr>
          <a:xfrm>
            <a:off x="9012802" y="479024"/>
            <a:ext cx="3179197" cy="360000"/>
            <a:chOff x="7768431" y="125230"/>
            <a:chExt cx="4423568" cy="360000"/>
          </a:xfrm>
        </p:grpSpPr>
        <p:sp>
          <p:nvSpPr>
            <p:cNvPr id="16" name="Ορθογώνιο 15">
              <a:extLst>
                <a:ext uri="{FF2B5EF4-FFF2-40B4-BE49-F238E27FC236}">
                  <a16:creationId xmlns:a16="http://schemas.microsoft.com/office/drawing/2014/main" id="{A2D75BF5-50F0-4D6F-8D12-8AA5F9914531}"/>
                </a:ext>
              </a:extLst>
            </p:cNvPr>
            <p:cNvSpPr/>
            <p:nvPr/>
          </p:nvSpPr>
          <p:spPr>
            <a:xfrm>
              <a:off x="7967206" y="125230"/>
              <a:ext cx="4224793" cy="360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Ε.Υ. Αν. </a:t>
              </a:r>
              <a:r>
                <a:rPr lang="el-GR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Καθ</a:t>
              </a:r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. Εμμανουήλ Τραντάς</a:t>
              </a:r>
            </a:p>
          </p:txBody>
        </p:sp>
        <p:sp>
          <p:nvSpPr>
            <p:cNvPr id="17" name="Οβάλ 16">
              <a:extLst>
                <a:ext uri="{FF2B5EF4-FFF2-40B4-BE49-F238E27FC236}">
                  <a16:creationId xmlns:a16="http://schemas.microsoft.com/office/drawing/2014/main" id="{1404301B-7F64-4B2C-A6E7-433F59F4A579}"/>
                </a:ext>
              </a:extLst>
            </p:cNvPr>
            <p:cNvSpPr/>
            <p:nvPr/>
          </p:nvSpPr>
          <p:spPr>
            <a:xfrm>
              <a:off x="7768431" y="125230"/>
              <a:ext cx="360000" cy="360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71D44C41-B23B-4A93-A0DA-A36D0AEDB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0CBD-36D0-4EDD-B119-EAFEF0D498A1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8090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35">
            <a:extLst>
              <a:ext uri="{FF2B5EF4-FFF2-40B4-BE49-F238E27FC236}">
                <a16:creationId xmlns:a16="http://schemas.microsoft.com/office/drawing/2014/main" id="{71A784BF-09DB-448D-99FC-B49DFC660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7" name="Rectangle 37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4A816E1-839C-4E5D-B67B-2D369A461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5052"/>
            <a:ext cx="3093720" cy="1645920"/>
          </a:xfrm>
        </p:spPr>
        <p:txBody>
          <a:bodyPr>
            <a:normAutofit/>
          </a:bodyPr>
          <a:lstStyle/>
          <a:p>
            <a:r>
              <a:rPr lang="el-GR" sz="2800" b="1" dirty="0"/>
              <a:t>Αξιοποίηση ενώσεων φυτικής προέλευσης</a:t>
            </a:r>
          </a:p>
        </p:txBody>
      </p:sp>
      <p:pic>
        <p:nvPicPr>
          <p:cNvPr id="7" name="Google Shape;411;p29" descr="Εικόνα που περιέχει φυτό, φαγητό, επιδόρπιο, γεύμα&#10;&#10;Περιγραφή που δημιουργήθηκε αυτόματα">
            <a:extLst>
              <a:ext uri="{FF2B5EF4-FFF2-40B4-BE49-F238E27FC236}">
                <a16:creationId xmlns:a16="http://schemas.microsoft.com/office/drawing/2014/main" id="{998E1E86-CD5C-40AC-96A0-63D8B3B1AC4C}"/>
              </a:ext>
            </a:extLst>
          </p:cNvPr>
          <p:cNvPicPr preferRelativeResize="0"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20" y="-6"/>
            <a:ext cx="3931900" cy="4005072"/>
          </a:xfrm>
          <a:prstGeom prst="rect">
            <a:avLst/>
          </a:prstGeom>
          <a:noFill/>
        </p:spPr>
      </p:pic>
      <p:pic>
        <p:nvPicPr>
          <p:cNvPr id="8" name="Google Shape;412;p29" descr="Εικόνα που περιέχει σνακ&#10;&#10;Περιγραφή που δημιουργήθηκε αυτόματα">
            <a:extLst>
              <a:ext uri="{FF2B5EF4-FFF2-40B4-BE49-F238E27FC236}">
                <a16:creationId xmlns:a16="http://schemas.microsoft.com/office/drawing/2014/main" id="{20BA8577-9D1D-4DBA-B156-61E1E763595F}"/>
              </a:ext>
            </a:extLst>
          </p:cNvPr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4130040" y="6"/>
            <a:ext cx="3931920" cy="4005071"/>
          </a:xfrm>
          <a:prstGeom prst="rect">
            <a:avLst/>
          </a:prstGeom>
          <a:noFill/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3DC7BB19-0F86-4F05-8A09-C824C1E20E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0080" y="-14463"/>
            <a:ext cx="3931900" cy="4006118"/>
          </a:xfrm>
          <a:prstGeom prst="rect">
            <a:avLst/>
          </a:prstGeom>
        </p:spPr>
      </p:pic>
      <p:sp>
        <p:nvSpPr>
          <p:cNvPr id="48" name="Rectangle 39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1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5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89106AD-D525-41D8-98BA-8C2E1E248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266" y="4435052"/>
            <a:ext cx="7104188" cy="1645920"/>
          </a:xfrm>
        </p:spPr>
        <p:txBody>
          <a:bodyPr anchor="ctr">
            <a:normAutofit/>
          </a:bodyPr>
          <a:lstStyle/>
          <a:p>
            <a:r>
              <a:rPr lang="el-GR" sz="2100" dirty="0"/>
              <a:t>Σε πρωτόκολλα φυτοπροστασίας</a:t>
            </a:r>
          </a:p>
          <a:p>
            <a:r>
              <a:rPr lang="el-GR" sz="2100" dirty="0"/>
              <a:t>Επαγωγή ανθεκτικότητας</a:t>
            </a:r>
          </a:p>
          <a:p>
            <a:r>
              <a:rPr lang="el-GR" sz="2100" dirty="0"/>
              <a:t>Τεχνολογία τροφίμων</a:t>
            </a:r>
          </a:p>
        </p:txBody>
      </p:sp>
      <p:grpSp>
        <p:nvGrpSpPr>
          <p:cNvPr id="20" name="Ομάδα 19">
            <a:extLst>
              <a:ext uri="{FF2B5EF4-FFF2-40B4-BE49-F238E27FC236}">
                <a16:creationId xmlns:a16="http://schemas.microsoft.com/office/drawing/2014/main" id="{D9A38A47-8B4D-489F-A19F-1246B7CF421A}"/>
              </a:ext>
            </a:extLst>
          </p:cNvPr>
          <p:cNvGrpSpPr/>
          <p:nvPr/>
        </p:nvGrpSpPr>
        <p:grpSpPr>
          <a:xfrm>
            <a:off x="9012802" y="110624"/>
            <a:ext cx="3179198" cy="360000"/>
            <a:chOff x="7768431" y="125230"/>
            <a:chExt cx="4423568" cy="360000"/>
          </a:xfrm>
        </p:grpSpPr>
        <p:sp>
          <p:nvSpPr>
            <p:cNvPr id="21" name="Ορθογώνιο 20">
              <a:extLst>
                <a:ext uri="{FF2B5EF4-FFF2-40B4-BE49-F238E27FC236}">
                  <a16:creationId xmlns:a16="http://schemas.microsoft.com/office/drawing/2014/main" id="{6EFA0875-2E50-4F0A-899C-5ED474BBC314}"/>
                </a:ext>
              </a:extLst>
            </p:cNvPr>
            <p:cNvSpPr/>
            <p:nvPr/>
          </p:nvSpPr>
          <p:spPr>
            <a:xfrm>
              <a:off x="7967206" y="125230"/>
              <a:ext cx="4224793" cy="360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Ε.Υ. </a:t>
              </a:r>
              <a:r>
                <a:rPr lang="el-GR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Καθ</a:t>
              </a:r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. Φίλιππος Βερβερίδης</a:t>
              </a:r>
            </a:p>
          </p:txBody>
        </p:sp>
        <p:sp>
          <p:nvSpPr>
            <p:cNvPr id="22" name="Οβάλ 21">
              <a:extLst>
                <a:ext uri="{FF2B5EF4-FFF2-40B4-BE49-F238E27FC236}">
                  <a16:creationId xmlns:a16="http://schemas.microsoft.com/office/drawing/2014/main" id="{AF20055F-0E92-4421-8061-B2DCC0085941}"/>
                </a:ext>
              </a:extLst>
            </p:cNvPr>
            <p:cNvSpPr/>
            <p:nvPr/>
          </p:nvSpPr>
          <p:spPr>
            <a:xfrm>
              <a:off x="7768431" y="125230"/>
              <a:ext cx="360000" cy="360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23" name="Ομάδα 22">
            <a:extLst>
              <a:ext uri="{FF2B5EF4-FFF2-40B4-BE49-F238E27FC236}">
                <a16:creationId xmlns:a16="http://schemas.microsoft.com/office/drawing/2014/main" id="{23B9FF69-A11D-4934-9347-59AC64AD2844}"/>
              </a:ext>
            </a:extLst>
          </p:cNvPr>
          <p:cNvGrpSpPr/>
          <p:nvPr/>
        </p:nvGrpSpPr>
        <p:grpSpPr>
          <a:xfrm>
            <a:off x="9012782" y="503411"/>
            <a:ext cx="3179198" cy="360000"/>
            <a:chOff x="7768431" y="125230"/>
            <a:chExt cx="4423568" cy="360000"/>
          </a:xfrm>
        </p:grpSpPr>
        <p:sp>
          <p:nvSpPr>
            <p:cNvPr id="24" name="Ορθογώνιο 23">
              <a:extLst>
                <a:ext uri="{FF2B5EF4-FFF2-40B4-BE49-F238E27FC236}">
                  <a16:creationId xmlns:a16="http://schemas.microsoft.com/office/drawing/2014/main" id="{9E39C490-F32B-4BC3-9EE7-1306B490715E}"/>
                </a:ext>
              </a:extLst>
            </p:cNvPr>
            <p:cNvSpPr/>
            <p:nvPr/>
          </p:nvSpPr>
          <p:spPr>
            <a:xfrm>
              <a:off x="7967206" y="125230"/>
              <a:ext cx="4224793" cy="360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Ε.Υ. Αν. </a:t>
              </a:r>
              <a:r>
                <a:rPr lang="el-GR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Καθ</a:t>
              </a:r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. </a:t>
              </a:r>
              <a:r>
                <a:rPr lang="el-GR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Εμμ</a:t>
              </a:r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. Μαρκάκης</a:t>
              </a:r>
            </a:p>
          </p:txBody>
        </p:sp>
        <p:sp>
          <p:nvSpPr>
            <p:cNvPr id="25" name="Οβάλ 24">
              <a:extLst>
                <a:ext uri="{FF2B5EF4-FFF2-40B4-BE49-F238E27FC236}">
                  <a16:creationId xmlns:a16="http://schemas.microsoft.com/office/drawing/2014/main" id="{728674F5-6CA7-4512-BEF0-7AB4B40BF08E}"/>
                </a:ext>
              </a:extLst>
            </p:cNvPr>
            <p:cNvSpPr/>
            <p:nvPr/>
          </p:nvSpPr>
          <p:spPr>
            <a:xfrm>
              <a:off x="7768431" y="125230"/>
              <a:ext cx="360000" cy="360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26" name="Ομάδα 25">
            <a:extLst>
              <a:ext uri="{FF2B5EF4-FFF2-40B4-BE49-F238E27FC236}">
                <a16:creationId xmlns:a16="http://schemas.microsoft.com/office/drawing/2014/main" id="{B34E7DFD-B803-4324-9968-3CE4D50A36D2}"/>
              </a:ext>
            </a:extLst>
          </p:cNvPr>
          <p:cNvGrpSpPr/>
          <p:nvPr/>
        </p:nvGrpSpPr>
        <p:grpSpPr>
          <a:xfrm>
            <a:off x="9012782" y="897000"/>
            <a:ext cx="3179198" cy="363976"/>
            <a:chOff x="7768431" y="121254"/>
            <a:chExt cx="4423568" cy="363976"/>
          </a:xfrm>
        </p:grpSpPr>
        <p:sp>
          <p:nvSpPr>
            <p:cNvPr id="27" name="Ορθογώνιο 26">
              <a:extLst>
                <a:ext uri="{FF2B5EF4-FFF2-40B4-BE49-F238E27FC236}">
                  <a16:creationId xmlns:a16="http://schemas.microsoft.com/office/drawing/2014/main" id="{489AEE8C-CC70-4771-B4C6-80B5DCBBB012}"/>
                </a:ext>
              </a:extLst>
            </p:cNvPr>
            <p:cNvSpPr/>
            <p:nvPr/>
          </p:nvSpPr>
          <p:spPr>
            <a:xfrm>
              <a:off x="7967206" y="121254"/>
              <a:ext cx="4224793" cy="360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Ε.Υ. Αν. </a:t>
              </a:r>
              <a:r>
                <a:rPr lang="el-GR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Καθ</a:t>
              </a:r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. Εμμανουήλ Τραντάς</a:t>
              </a:r>
            </a:p>
          </p:txBody>
        </p:sp>
        <p:sp>
          <p:nvSpPr>
            <p:cNvPr id="28" name="Οβάλ 27">
              <a:extLst>
                <a:ext uri="{FF2B5EF4-FFF2-40B4-BE49-F238E27FC236}">
                  <a16:creationId xmlns:a16="http://schemas.microsoft.com/office/drawing/2014/main" id="{D5BDFCB4-FB5D-4D5E-8082-3A184977F4C4}"/>
                </a:ext>
              </a:extLst>
            </p:cNvPr>
            <p:cNvSpPr/>
            <p:nvPr/>
          </p:nvSpPr>
          <p:spPr>
            <a:xfrm>
              <a:off x="7768431" y="125230"/>
              <a:ext cx="360000" cy="360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0AD83B26-E4D7-41CC-92F4-AA9E6BF05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0CBD-36D0-4EDD-B119-EAFEF0D498A1}" type="slidenum">
              <a:rPr lang="el-GR" smtClean="0"/>
              <a:t>13</a:t>
            </a:fld>
            <a:endParaRPr lang="el-GR"/>
          </a:p>
        </p:txBody>
      </p:sp>
      <p:grpSp>
        <p:nvGrpSpPr>
          <p:cNvPr id="29" name="Ομάδα 17">
            <a:extLst>
              <a:ext uri="{FF2B5EF4-FFF2-40B4-BE49-F238E27FC236}">
                <a16:creationId xmlns:a16="http://schemas.microsoft.com/office/drawing/2014/main" id="{877784DF-F987-4E63-B146-1B4A12CAFAEE}"/>
              </a:ext>
            </a:extLst>
          </p:cNvPr>
          <p:cNvGrpSpPr/>
          <p:nvPr/>
        </p:nvGrpSpPr>
        <p:grpSpPr>
          <a:xfrm>
            <a:off x="9012782" y="1271463"/>
            <a:ext cx="3179198" cy="360000"/>
            <a:chOff x="7768431" y="125230"/>
            <a:chExt cx="4423568" cy="360000"/>
          </a:xfrm>
        </p:grpSpPr>
        <p:sp>
          <p:nvSpPr>
            <p:cNvPr id="30" name="Ορθογώνιο 18">
              <a:extLst>
                <a:ext uri="{FF2B5EF4-FFF2-40B4-BE49-F238E27FC236}">
                  <a16:creationId xmlns:a16="http://schemas.microsoft.com/office/drawing/2014/main" id="{7B84CD23-EC1A-4F10-8522-D8FD21CB3BEC}"/>
                </a:ext>
              </a:extLst>
            </p:cNvPr>
            <p:cNvSpPr/>
            <p:nvPr/>
          </p:nvSpPr>
          <p:spPr>
            <a:xfrm>
              <a:off x="7967206" y="125230"/>
              <a:ext cx="4224793" cy="360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Ε.Υ. </a:t>
              </a:r>
              <a:r>
                <a:rPr lang="el-GR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Ομ</a:t>
              </a:r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. </a:t>
              </a:r>
              <a:r>
                <a:rPr lang="el-GR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Καθ</a:t>
              </a:r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. Δημήτριος Γκούμας</a:t>
              </a:r>
            </a:p>
          </p:txBody>
        </p:sp>
        <p:sp>
          <p:nvSpPr>
            <p:cNvPr id="31" name="Οβάλ 19">
              <a:extLst>
                <a:ext uri="{FF2B5EF4-FFF2-40B4-BE49-F238E27FC236}">
                  <a16:creationId xmlns:a16="http://schemas.microsoft.com/office/drawing/2014/main" id="{E0F1AECE-00FE-411D-8ACF-3090085C8530}"/>
                </a:ext>
              </a:extLst>
            </p:cNvPr>
            <p:cNvSpPr/>
            <p:nvPr/>
          </p:nvSpPr>
          <p:spPr>
            <a:xfrm>
              <a:off x="7768431" y="125230"/>
              <a:ext cx="360000" cy="360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</p:spTree>
    <p:extLst>
      <p:ext uri="{BB962C8B-B14F-4D97-AF65-F5344CB8AC3E}">
        <p14:creationId xmlns:p14="http://schemas.microsoft.com/office/powerpoint/2010/main" val="115210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21">
            <a:extLst>
              <a:ext uri="{FF2B5EF4-FFF2-40B4-BE49-F238E27FC236}">
                <a16:creationId xmlns:a16="http://schemas.microsoft.com/office/drawing/2014/main" id="{9A42C7B2-7BD6-433A-95AB-5AA4F44B5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0F2BB1CF-D5B0-45FF-B6B8-016162B22C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" y="10"/>
            <a:ext cx="7642746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4A816E1-839C-4E5D-B67B-2D369A461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257" y="4152624"/>
            <a:ext cx="2289195" cy="1920240"/>
          </a:xfrm>
        </p:spPr>
        <p:txBody>
          <a:bodyPr>
            <a:noAutofit/>
          </a:bodyPr>
          <a:lstStyle/>
          <a:p>
            <a:pPr lvl="0"/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Φυτοπαθολογία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2F89C1DF-9D02-4224-8531-BF52C8DEF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26096" y="-72189"/>
            <a:ext cx="4382546" cy="334564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25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535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27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943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89106AD-D525-41D8-98BA-8C2E1E248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4992" y="4151376"/>
            <a:ext cx="3502532" cy="1920240"/>
          </a:xfrm>
        </p:spPr>
        <p:txBody>
          <a:bodyPr anchor="ctr">
            <a:normAutofit/>
          </a:bodyPr>
          <a:lstStyle/>
          <a:p>
            <a:r>
              <a:rPr lang="el-GR" sz="2100" dirty="0"/>
              <a:t>Εργαστηριακές αναλύσεις για προσδιορισμό φυτοπαθογόνων</a:t>
            </a:r>
          </a:p>
          <a:p>
            <a:r>
              <a:rPr lang="el-GR" sz="2100" dirty="0"/>
              <a:t>Ολοκληρωμένη διαχείριση </a:t>
            </a:r>
            <a:r>
              <a:rPr lang="el-GR" sz="2100" dirty="0" err="1"/>
              <a:t>φυτονόσων</a:t>
            </a:r>
            <a:endParaRPr lang="el-GR" sz="2100" dirty="0"/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522E60EB-122A-473F-8217-1FC7615B92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09462" y="3536207"/>
            <a:ext cx="4382545" cy="334564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A481CE9B-7BB6-46AB-962C-7862F959C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6300CBD-36D0-4EDD-B119-EAFEF0D498A1}" type="slidenum">
              <a:rPr lang="el-GR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14</a:t>
            </a:fld>
            <a:endParaRPr lang="el-GR">
              <a:solidFill>
                <a:schemeClr val="bg1"/>
              </a:solidFill>
            </a:endParaRPr>
          </a:p>
        </p:txBody>
      </p:sp>
      <p:grpSp>
        <p:nvGrpSpPr>
          <p:cNvPr id="18" name="Ομάδα 17">
            <a:extLst>
              <a:ext uri="{FF2B5EF4-FFF2-40B4-BE49-F238E27FC236}">
                <a16:creationId xmlns:a16="http://schemas.microsoft.com/office/drawing/2014/main" id="{877784DF-F987-4E63-B146-1B4A12CAFAEE}"/>
              </a:ext>
            </a:extLst>
          </p:cNvPr>
          <p:cNvGrpSpPr/>
          <p:nvPr/>
        </p:nvGrpSpPr>
        <p:grpSpPr>
          <a:xfrm>
            <a:off x="9012802" y="110624"/>
            <a:ext cx="3179198" cy="360000"/>
            <a:chOff x="7768431" y="125230"/>
            <a:chExt cx="4423568" cy="360000"/>
          </a:xfrm>
        </p:grpSpPr>
        <p:sp>
          <p:nvSpPr>
            <p:cNvPr id="19" name="Ορθογώνιο 18">
              <a:extLst>
                <a:ext uri="{FF2B5EF4-FFF2-40B4-BE49-F238E27FC236}">
                  <a16:creationId xmlns:a16="http://schemas.microsoft.com/office/drawing/2014/main" id="{7B84CD23-EC1A-4F10-8522-D8FD21CB3BEC}"/>
                </a:ext>
              </a:extLst>
            </p:cNvPr>
            <p:cNvSpPr/>
            <p:nvPr/>
          </p:nvSpPr>
          <p:spPr>
            <a:xfrm>
              <a:off x="7967206" y="125230"/>
              <a:ext cx="4224793" cy="360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Ε.Υ. Αν. </a:t>
              </a:r>
              <a:r>
                <a:rPr lang="el-GR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Καθ</a:t>
              </a:r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. </a:t>
              </a:r>
              <a:r>
                <a:rPr lang="el-GR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Εμμ</a:t>
              </a:r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. Μαρκάκης</a:t>
              </a:r>
            </a:p>
          </p:txBody>
        </p:sp>
        <p:sp>
          <p:nvSpPr>
            <p:cNvPr id="20" name="Οβάλ 19">
              <a:extLst>
                <a:ext uri="{FF2B5EF4-FFF2-40B4-BE49-F238E27FC236}">
                  <a16:creationId xmlns:a16="http://schemas.microsoft.com/office/drawing/2014/main" id="{E0F1AECE-00FE-411D-8ACF-3090085C8530}"/>
                </a:ext>
              </a:extLst>
            </p:cNvPr>
            <p:cNvSpPr/>
            <p:nvPr/>
          </p:nvSpPr>
          <p:spPr>
            <a:xfrm>
              <a:off x="7768431" y="125230"/>
              <a:ext cx="360000" cy="360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15" name="Ομάδα 17">
            <a:extLst>
              <a:ext uri="{FF2B5EF4-FFF2-40B4-BE49-F238E27FC236}">
                <a16:creationId xmlns:a16="http://schemas.microsoft.com/office/drawing/2014/main" id="{877784DF-F987-4E63-B146-1B4A12CAFAEE}"/>
              </a:ext>
            </a:extLst>
          </p:cNvPr>
          <p:cNvGrpSpPr/>
          <p:nvPr/>
        </p:nvGrpSpPr>
        <p:grpSpPr>
          <a:xfrm>
            <a:off x="9012802" y="497088"/>
            <a:ext cx="3179198" cy="360000"/>
            <a:chOff x="7768431" y="125230"/>
            <a:chExt cx="4423568" cy="360000"/>
          </a:xfrm>
        </p:grpSpPr>
        <p:sp>
          <p:nvSpPr>
            <p:cNvPr id="21" name="Ορθογώνιο 18">
              <a:extLst>
                <a:ext uri="{FF2B5EF4-FFF2-40B4-BE49-F238E27FC236}">
                  <a16:creationId xmlns:a16="http://schemas.microsoft.com/office/drawing/2014/main" id="{7B84CD23-EC1A-4F10-8522-D8FD21CB3BEC}"/>
                </a:ext>
              </a:extLst>
            </p:cNvPr>
            <p:cNvSpPr/>
            <p:nvPr/>
          </p:nvSpPr>
          <p:spPr>
            <a:xfrm>
              <a:off x="7967206" y="125230"/>
              <a:ext cx="4224793" cy="360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Ε.Υ. </a:t>
              </a:r>
              <a:r>
                <a:rPr lang="el-GR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Ομ</a:t>
              </a:r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. </a:t>
              </a:r>
              <a:r>
                <a:rPr lang="el-GR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Καθ</a:t>
              </a:r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. Δημήτριος Γκούμας</a:t>
              </a:r>
            </a:p>
          </p:txBody>
        </p:sp>
        <p:sp>
          <p:nvSpPr>
            <p:cNvPr id="22" name="Οβάλ 19">
              <a:extLst>
                <a:ext uri="{FF2B5EF4-FFF2-40B4-BE49-F238E27FC236}">
                  <a16:creationId xmlns:a16="http://schemas.microsoft.com/office/drawing/2014/main" id="{E0F1AECE-00FE-411D-8ACF-3090085C8530}"/>
                </a:ext>
              </a:extLst>
            </p:cNvPr>
            <p:cNvSpPr/>
            <p:nvPr/>
          </p:nvSpPr>
          <p:spPr>
            <a:xfrm>
              <a:off x="7768431" y="125230"/>
              <a:ext cx="360000" cy="360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</p:spTree>
    <p:extLst>
      <p:ext uri="{BB962C8B-B14F-4D97-AF65-F5344CB8AC3E}">
        <p14:creationId xmlns:p14="http://schemas.microsoft.com/office/powerpoint/2010/main" val="97048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17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Εικόνα που περιέχει υπαίθριος, διαφορετικός, αρκετά&#10;&#10;Περιγραφή που δημιουργήθηκε αυτόματα">
            <a:extLst>
              <a:ext uri="{FF2B5EF4-FFF2-40B4-BE49-F238E27FC236}">
                <a16:creationId xmlns:a16="http://schemas.microsoft.com/office/drawing/2014/main" id="{79764A10-1AE2-420E-93DE-9FBAFBDBF2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6039234-57C2-4425-90FF-F0FDCF114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anchor="b">
            <a:normAutofit/>
          </a:bodyPr>
          <a:lstStyle/>
          <a:p>
            <a:r>
              <a:rPr lang="el-GR" sz="2800" b="1"/>
              <a:t>Φυτοπροστασία</a:t>
            </a:r>
            <a:endParaRPr lang="el-GR" sz="28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2AF3EE7-D9A9-4B19-8F01-5792F738E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l-GR" sz="1700" dirty="0"/>
              <a:t>Σύγχρονα πρωτόκολλα ανίχνευσης παθογόνων &amp; αντιμετώπισης ασθενειών</a:t>
            </a:r>
          </a:p>
          <a:p>
            <a:r>
              <a:rPr lang="el-GR" sz="1700" dirty="0"/>
              <a:t>Διαχείριση </a:t>
            </a:r>
            <a:r>
              <a:rPr lang="el-GR" sz="1700" dirty="0" err="1"/>
              <a:t>Φυτοϋγείας</a:t>
            </a:r>
            <a:r>
              <a:rPr lang="el-GR" sz="1700" dirty="0"/>
              <a:t> Καλλιεργειών</a:t>
            </a:r>
          </a:p>
          <a:p>
            <a:r>
              <a:rPr lang="el-GR" sz="1700" dirty="0"/>
              <a:t>Βιολογική αντιμετώπιση ασθενειών</a:t>
            </a:r>
          </a:p>
        </p:txBody>
      </p:sp>
      <p:grpSp>
        <p:nvGrpSpPr>
          <p:cNvPr id="12" name="Ομάδα 11">
            <a:extLst>
              <a:ext uri="{FF2B5EF4-FFF2-40B4-BE49-F238E27FC236}">
                <a16:creationId xmlns:a16="http://schemas.microsoft.com/office/drawing/2014/main" id="{8436AB41-89D7-4926-88D8-E2E11855FABF}"/>
              </a:ext>
            </a:extLst>
          </p:cNvPr>
          <p:cNvGrpSpPr/>
          <p:nvPr/>
        </p:nvGrpSpPr>
        <p:grpSpPr>
          <a:xfrm>
            <a:off x="9012802" y="110624"/>
            <a:ext cx="3179198" cy="360000"/>
            <a:chOff x="7768431" y="125230"/>
            <a:chExt cx="4423568" cy="360000"/>
          </a:xfrm>
        </p:grpSpPr>
        <p:sp>
          <p:nvSpPr>
            <p:cNvPr id="13" name="Ορθογώνιο 12">
              <a:extLst>
                <a:ext uri="{FF2B5EF4-FFF2-40B4-BE49-F238E27FC236}">
                  <a16:creationId xmlns:a16="http://schemas.microsoft.com/office/drawing/2014/main" id="{CC2F798B-635E-40E8-8894-4F04D2B24A23}"/>
                </a:ext>
              </a:extLst>
            </p:cNvPr>
            <p:cNvSpPr/>
            <p:nvPr/>
          </p:nvSpPr>
          <p:spPr>
            <a:xfrm>
              <a:off x="7967206" y="125230"/>
              <a:ext cx="4224793" cy="360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Ε.Υ. Αν. </a:t>
              </a:r>
              <a:r>
                <a:rPr lang="el-GR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Καθ</a:t>
              </a:r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. </a:t>
              </a:r>
              <a:r>
                <a:rPr lang="el-GR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Εμμ</a:t>
              </a:r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. Μαρκάκης</a:t>
              </a:r>
            </a:p>
          </p:txBody>
        </p:sp>
        <p:sp>
          <p:nvSpPr>
            <p:cNvPr id="14" name="Οβάλ 13">
              <a:extLst>
                <a:ext uri="{FF2B5EF4-FFF2-40B4-BE49-F238E27FC236}">
                  <a16:creationId xmlns:a16="http://schemas.microsoft.com/office/drawing/2014/main" id="{09E99AF5-4784-45B5-A791-3254F58EDA32}"/>
                </a:ext>
              </a:extLst>
            </p:cNvPr>
            <p:cNvSpPr/>
            <p:nvPr/>
          </p:nvSpPr>
          <p:spPr>
            <a:xfrm>
              <a:off x="7768431" y="125230"/>
              <a:ext cx="360000" cy="360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1A2F032A-AF8A-4E4E-A3CB-54C287075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0CBD-36D0-4EDD-B119-EAFEF0D498A1}" type="slidenum">
              <a:rPr lang="el-GR" smtClean="0"/>
              <a:t>15</a:t>
            </a:fld>
            <a:endParaRPr lang="el-GR"/>
          </a:p>
        </p:txBody>
      </p:sp>
      <p:grpSp>
        <p:nvGrpSpPr>
          <p:cNvPr id="15" name="Ομάδα 17">
            <a:extLst>
              <a:ext uri="{FF2B5EF4-FFF2-40B4-BE49-F238E27FC236}">
                <a16:creationId xmlns:a16="http://schemas.microsoft.com/office/drawing/2014/main" id="{877784DF-F987-4E63-B146-1B4A12CAFAEE}"/>
              </a:ext>
            </a:extLst>
          </p:cNvPr>
          <p:cNvGrpSpPr/>
          <p:nvPr/>
        </p:nvGrpSpPr>
        <p:grpSpPr>
          <a:xfrm>
            <a:off x="9012802" y="497088"/>
            <a:ext cx="3179198" cy="360000"/>
            <a:chOff x="7768431" y="125230"/>
            <a:chExt cx="4423568" cy="360000"/>
          </a:xfrm>
        </p:grpSpPr>
        <p:sp>
          <p:nvSpPr>
            <p:cNvPr id="16" name="Ορθογώνιο 18">
              <a:extLst>
                <a:ext uri="{FF2B5EF4-FFF2-40B4-BE49-F238E27FC236}">
                  <a16:creationId xmlns:a16="http://schemas.microsoft.com/office/drawing/2014/main" id="{7B84CD23-EC1A-4F10-8522-D8FD21CB3BEC}"/>
                </a:ext>
              </a:extLst>
            </p:cNvPr>
            <p:cNvSpPr/>
            <p:nvPr/>
          </p:nvSpPr>
          <p:spPr>
            <a:xfrm>
              <a:off x="7967206" y="125230"/>
              <a:ext cx="4224793" cy="360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Ε.Υ. </a:t>
              </a:r>
              <a:r>
                <a:rPr lang="el-GR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Ομ</a:t>
              </a:r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. </a:t>
              </a:r>
              <a:r>
                <a:rPr lang="el-GR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Καθ</a:t>
              </a:r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. Δημήτριος Γκούμας</a:t>
              </a:r>
            </a:p>
          </p:txBody>
        </p:sp>
        <p:sp>
          <p:nvSpPr>
            <p:cNvPr id="17" name="Οβάλ 19">
              <a:extLst>
                <a:ext uri="{FF2B5EF4-FFF2-40B4-BE49-F238E27FC236}">
                  <a16:creationId xmlns:a16="http://schemas.microsoft.com/office/drawing/2014/main" id="{E0F1AECE-00FE-411D-8ACF-3090085C8530}"/>
                </a:ext>
              </a:extLst>
            </p:cNvPr>
            <p:cNvSpPr/>
            <p:nvPr/>
          </p:nvSpPr>
          <p:spPr>
            <a:xfrm>
              <a:off x="7768431" y="125230"/>
              <a:ext cx="360000" cy="360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</p:spTree>
    <p:extLst>
      <p:ext uri="{BB962C8B-B14F-4D97-AF65-F5344CB8AC3E}">
        <p14:creationId xmlns:p14="http://schemas.microsoft.com/office/powerpoint/2010/main" val="398979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5">
            <a:extLst>
              <a:ext uri="{FF2B5EF4-FFF2-40B4-BE49-F238E27FC236}">
                <a16:creationId xmlns:a16="http://schemas.microsoft.com/office/drawing/2014/main" id="{FF93924A-10DF-4647-8C7A-115C01757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213B342A-0D42-4BE7-B5C2-9A5CF74D0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49249"/>
            <a:ext cx="4802249" cy="1671570"/>
          </a:xfrm>
        </p:spPr>
        <p:txBody>
          <a:bodyPr>
            <a:normAutofit/>
          </a:bodyPr>
          <a:lstStyle/>
          <a:p>
            <a:r>
              <a:rPr lang="el-GR" sz="4000" b="1"/>
              <a:t>Εφαρμοσμένη Εντομολογία</a:t>
            </a:r>
            <a:endParaRPr lang="el-GR" sz="400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9100950F-51F6-4BB7-BC94-683C32C408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5436" y="1"/>
            <a:ext cx="3016307" cy="2223338"/>
          </a:xfrm>
          <a:prstGeom prst="rect">
            <a:avLst/>
          </a:prstGeom>
        </p:spPr>
      </p:pic>
      <p:pic>
        <p:nvPicPr>
          <p:cNvPr id="9" name="Picture 2" descr="C:\Manos\lab\images\Diptera\Dasineura oleae Cecidomyiidae-olive-leaf-midge\elounta-metakinish\P1010013-m.jpg">
            <a:extLst>
              <a:ext uri="{FF2B5EF4-FFF2-40B4-BE49-F238E27FC236}">
                <a16:creationId xmlns:a16="http://schemas.microsoft.com/office/drawing/2014/main" id="{B56361B7-7FD4-475C-A416-45EA83980B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88878" y="10"/>
            <a:ext cx="3003123" cy="1679499"/>
          </a:xfrm>
          <a:prstGeom prst="rect">
            <a:avLst/>
          </a:prstGeom>
          <a:noFill/>
        </p:spPr>
      </p:pic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FF28806-9B13-410F-98C8-DA2CB0BC9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384215"/>
            <a:ext cx="4802249" cy="3744871"/>
          </a:xfrm>
        </p:spPr>
        <p:txBody>
          <a:bodyPr>
            <a:normAutofit/>
          </a:bodyPr>
          <a:lstStyle/>
          <a:p>
            <a:r>
              <a:rPr lang="el-GR" sz="2000"/>
              <a:t>Παρακολούθηση και καταγραφή εχθρών</a:t>
            </a:r>
          </a:p>
          <a:p>
            <a:r>
              <a:rPr lang="el-GR" sz="2000"/>
              <a:t>Μελέτη βιοποικιλότητας</a:t>
            </a:r>
          </a:p>
          <a:p>
            <a:r>
              <a:rPr lang="el-GR" sz="2000"/>
              <a:t>Επιδράσεις των καλλιεργητικών τεχνικών στα αγρο-οικοσυστήματα</a:t>
            </a:r>
          </a:p>
          <a:p>
            <a:endParaRPr lang="el-GR" sz="2000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C5EB40FF-2927-48C3-AEFB-8B34FE52DC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5437" y="2384215"/>
            <a:ext cx="3016307" cy="2234180"/>
          </a:xfrm>
          <a:prstGeom prst="rect">
            <a:avLst/>
          </a:prstGeom>
        </p:spPr>
      </p:pic>
      <p:pic>
        <p:nvPicPr>
          <p:cNvPr id="11" name="Picture 2" descr="C:\Manos\lab\images\Diptera\Ceratitis-capitata\Ampeli\2007\Ceratitis-capitata-soultani-2-8-07\Pp1010047m.jpg">
            <a:extLst>
              <a:ext uri="{FF2B5EF4-FFF2-40B4-BE49-F238E27FC236}">
                <a16:creationId xmlns:a16="http://schemas.microsoft.com/office/drawing/2014/main" id="{0214CB24-D6B8-411E-A68E-881365C8A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88877" y="1843285"/>
            <a:ext cx="3003123" cy="2064985"/>
          </a:xfrm>
          <a:prstGeom prst="rect">
            <a:avLst/>
          </a:prstGeom>
          <a:noFill/>
        </p:spPr>
      </p:pic>
      <p:pic>
        <p:nvPicPr>
          <p:cNvPr id="6" name="Picture 2" descr="C:\Manos\lab\images\pest-kata-kaliergeia\vine-pests\thrips-vine\set-up\field-set-up-2004\P4191563sm.jpg">
            <a:extLst>
              <a:ext uri="{FF2B5EF4-FFF2-40B4-BE49-F238E27FC236}">
                <a16:creationId xmlns:a16="http://schemas.microsoft.com/office/drawing/2014/main" id="{9D14A4CC-85CF-4C26-8A1E-02F35B352E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95436" y="4790113"/>
            <a:ext cx="3016307" cy="2067887"/>
          </a:xfrm>
          <a:prstGeom prst="rect">
            <a:avLst/>
          </a:prstGeom>
          <a:noFill/>
        </p:spPr>
      </p:pic>
      <p:pic>
        <p:nvPicPr>
          <p:cNvPr id="10" name="Picture 4" descr="C:\Manos\lab\NEW-RECORERDS\Euzophera-elia\crete\Ag-paraskies-8-8-2012-epi-topou\DSC_0529sm.jpg">
            <a:extLst>
              <a:ext uri="{FF2B5EF4-FFF2-40B4-BE49-F238E27FC236}">
                <a16:creationId xmlns:a16="http://schemas.microsoft.com/office/drawing/2014/main" id="{EFF85211-0BE7-4C27-9398-3C035770CE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 rot="5400000">
            <a:off x="9301433" y="3967433"/>
            <a:ext cx="2778013" cy="3003123"/>
          </a:xfrm>
          <a:prstGeom prst="rect">
            <a:avLst/>
          </a:prstGeom>
          <a:noFill/>
        </p:spPr>
      </p:pic>
      <p:grpSp>
        <p:nvGrpSpPr>
          <p:cNvPr id="17" name="Ομάδα 16">
            <a:extLst>
              <a:ext uri="{FF2B5EF4-FFF2-40B4-BE49-F238E27FC236}">
                <a16:creationId xmlns:a16="http://schemas.microsoft.com/office/drawing/2014/main" id="{9C89F7B1-0A7D-4544-9799-D1465AF26BF0}"/>
              </a:ext>
            </a:extLst>
          </p:cNvPr>
          <p:cNvGrpSpPr/>
          <p:nvPr/>
        </p:nvGrpSpPr>
        <p:grpSpPr>
          <a:xfrm>
            <a:off x="8710654" y="110624"/>
            <a:ext cx="3481346" cy="360000"/>
            <a:chOff x="7768431" y="125230"/>
            <a:chExt cx="4423568" cy="360000"/>
          </a:xfrm>
        </p:grpSpPr>
        <p:sp>
          <p:nvSpPr>
            <p:cNvPr id="19" name="Ορθογώνιο 18">
              <a:extLst>
                <a:ext uri="{FF2B5EF4-FFF2-40B4-BE49-F238E27FC236}">
                  <a16:creationId xmlns:a16="http://schemas.microsoft.com/office/drawing/2014/main" id="{73CBA964-6898-4B67-BB40-09685269E9A3}"/>
                </a:ext>
              </a:extLst>
            </p:cNvPr>
            <p:cNvSpPr/>
            <p:nvPr/>
          </p:nvSpPr>
          <p:spPr>
            <a:xfrm>
              <a:off x="7967206" y="125230"/>
              <a:ext cx="4224793" cy="360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Ε.Υ. </a:t>
              </a:r>
              <a:r>
                <a:rPr lang="el-GR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Αναπλ</a:t>
              </a:r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. </a:t>
              </a:r>
              <a:r>
                <a:rPr lang="el-GR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Καθ</a:t>
              </a:r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. Εμμανουήλ </a:t>
              </a:r>
              <a:r>
                <a:rPr lang="el-GR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Ροδιτάκης</a:t>
              </a:r>
              <a:endParaRPr lang="el-G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504020202020204" pitchFamily="34" charset="0"/>
              </a:endParaRPr>
            </a:p>
          </p:txBody>
        </p:sp>
        <p:sp>
          <p:nvSpPr>
            <p:cNvPr id="21" name="Οβάλ 20">
              <a:extLst>
                <a:ext uri="{FF2B5EF4-FFF2-40B4-BE49-F238E27FC236}">
                  <a16:creationId xmlns:a16="http://schemas.microsoft.com/office/drawing/2014/main" id="{1B42CFFB-F8EE-464F-BBAC-49C0717A6F8B}"/>
                </a:ext>
              </a:extLst>
            </p:cNvPr>
            <p:cNvSpPr/>
            <p:nvPr/>
          </p:nvSpPr>
          <p:spPr>
            <a:xfrm>
              <a:off x="7768431" y="125230"/>
              <a:ext cx="360000" cy="360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12" name="Θέση αριθμού διαφάνειας 11">
            <a:extLst>
              <a:ext uri="{FF2B5EF4-FFF2-40B4-BE49-F238E27FC236}">
                <a16:creationId xmlns:a16="http://schemas.microsoft.com/office/drawing/2014/main" id="{10B84D4E-8509-4D51-B948-06C8FF1AD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0CBD-36D0-4EDD-B119-EAFEF0D498A1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7014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9A42C7B2-7BD6-433A-95AB-5AA4F44B5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Εικόνα 9" descr="Εικόνα που περιέχει άτομο, εσωτερ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FE86A4F8-A749-4244-81B3-112566833F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" y="10"/>
            <a:ext cx="7642746" cy="6857990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4A816E1-839C-4E5D-B67B-2D369A461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152624"/>
            <a:ext cx="2478422" cy="1920240"/>
          </a:xfrm>
        </p:spPr>
        <p:txBody>
          <a:bodyPr>
            <a:normAutofit/>
          </a:bodyPr>
          <a:lstStyle/>
          <a:p>
            <a:r>
              <a:rPr lang="el-GR" sz="2200" b="1" dirty="0"/>
              <a:t>Γεωργική Φαρμακολογία</a:t>
            </a:r>
          </a:p>
        </p:txBody>
      </p:sp>
      <p:pic>
        <p:nvPicPr>
          <p:cNvPr id="42" name="Εικόνα 41" descr="Εικόνα που περιέχει άτομο, εσωτερ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46ABC014-E727-4AC0-A4C8-9DB284760D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9454" y="1"/>
            <a:ext cx="4382546" cy="3345645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535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943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89106AD-D525-41D8-98BA-8C2E1E248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4992" y="4151376"/>
            <a:ext cx="3319272" cy="1920240"/>
          </a:xfrm>
        </p:spPr>
        <p:txBody>
          <a:bodyPr anchor="ctr">
            <a:normAutofit/>
          </a:bodyPr>
          <a:lstStyle/>
          <a:p>
            <a:pPr marL="457200" lvl="0" indent="-3429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l-GR" sz="1600" dirty="0"/>
              <a:t>Ολοκληρωμένη αντιμετώπιση εχθρών</a:t>
            </a:r>
          </a:p>
          <a:p>
            <a:pPr marL="457200" lvl="0" indent="-3429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l-GR" sz="1600" dirty="0"/>
              <a:t>Νέες δραστικές ουσίες</a:t>
            </a:r>
          </a:p>
          <a:p>
            <a:pPr marL="457200" lvl="0" indent="-3429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l-GR" sz="1600" dirty="0"/>
              <a:t>Διαχείριση Ανθεκτικότητας</a:t>
            </a:r>
          </a:p>
        </p:txBody>
      </p:sp>
      <p:pic>
        <p:nvPicPr>
          <p:cNvPr id="44" name="Εικόνα 43" descr="Εικόνα που περιέχει πράσινο, υπαίθριος, φύλλο, φυτό&#10;&#10;Περιγραφή που δημιουργήθηκε αυτόματα">
            <a:extLst>
              <a:ext uri="{FF2B5EF4-FFF2-40B4-BE49-F238E27FC236}">
                <a16:creationId xmlns:a16="http://schemas.microsoft.com/office/drawing/2014/main" id="{AF3072E9-8E91-4DD9-8F2C-A86A54219F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7809462" y="3512354"/>
            <a:ext cx="4382545" cy="3345646"/>
          </a:xfrm>
          <a:prstGeom prst="rect">
            <a:avLst/>
          </a:prstGeom>
        </p:spPr>
      </p:pic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82753174-D887-4588-9AF0-77E8CA1DC090}"/>
              </a:ext>
            </a:extLst>
          </p:cNvPr>
          <p:cNvGrpSpPr/>
          <p:nvPr/>
        </p:nvGrpSpPr>
        <p:grpSpPr>
          <a:xfrm>
            <a:off x="8710654" y="110624"/>
            <a:ext cx="3481346" cy="360000"/>
            <a:chOff x="7768431" y="125230"/>
            <a:chExt cx="4423568" cy="360000"/>
          </a:xfrm>
        </p:grpSpPr>
        <p:sp>
          <p:nvSpPr>
            <p:cNvPr id="17" name="Ορθογώνιο 16">
              <a:extLst>
                <a:ext uri="{FF2B5EF4-FFF2-40B4-BE49-F238E27FC236}">
                  <a16:creationId xmlns:a16="http://schemas.microsoft.com/office/drawing/2014/main" id="{80EEEF17-EAB6-4008-8098-4DB21E9A3DC1}"/>
                </a:ext>
              </a:extLst>
            </p:cNvPr>
            <p:cNvSpPr/>
            <p:nvPr/>
          </p:nvSpPr>
          <p:spPr>
            <a:xfrm>
              <a:off x="7967206" y="125230"/>
              <a:ext cx="4224793" cy="360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Ε.Υ. </a:t>
              </a:r>
              <a:r>
                <a:rPr lang="el-GR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Αναπλ</a:t>
              </a:r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. </a:t>
              </a:r>
              <a:r>
                <a:rPr lang="el-GR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Καθ</a:t>
              </a:r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. Εμμανουήλ </a:t>
              </a:r>
              <a:r>
                <a:rPr lang="el-GR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Ροδιτάκης</a:t>
              </a:r>
              <a:endParaRPr lang="el-G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504020202020204" pitchFamily="34" charset="0"/>
              </a:endParaRPr>
            </a:p>
          </p:txBody>
        </p:sp>
        <p:sp>
          <p:nvSpPr>
            <p:cNvPr id="18" name="Οβάλ 17">
              <a:extLst>
                <a:ext uri="{FF2B5EF4-FFF2-40B4-BE49-F238E27FC236}">
                  <a16:creationId xmlns:a16="http://schemas.microsoft.com/office/drawing/2014/main" id="{B978F59F-8EF1-45C0-BFEA-F2507C263A90}"/>
                </a:ext>
              </a:extLst>
            </p:cNvPr>
            <p:cNvSpPr/>
            <p:nvPr/>
          </p:nvSpPr>
          <p:spPr>
            <a:xfrm>
              <a:off x="7768431" y="125230"/>
              <a:ext cx="360000" cy="360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985C3C43-86B8-4446-84F2-65683302D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0CBD-36D0-4EDD-B119-EAFEF0D498A1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987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D7E4C9F-7EC2-4C52-9146-0E1435CC2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6" descr="Caroubier (Ceratonia siliqua) - Jardin botanique Val Rahmeh-Menton © MNHN - Christophe Joulin">
            <a:extLst>
              <a:ext uri="{FF2B5EF4-FFF2-40B4-BE49-F238E27FC236}">
                <a16:creationId xmlns:a16="http://schemas.microsoft.com/office/drawing/2014/main" id="{A9A63BE7-C1AE-4BF1-9A9E-AFD0974CE0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5"/>
            <a:ext cx="3922776" cy="393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E1AFD2-90D7-4C5A-869F-8A8120E757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31633" y="10"/>
            <a:ext cx="3922776" cy="393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677BBB0-8A66-4619-B31B-5097655C5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784" y="4215384"/>
            <a:ext cx="7475146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4A816E1-839C-4E5D-B67B-2D369A461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325" y="4462819"/>
            <a:ext cx="3030014" cy="1608383"/>
          </a:xfrm>
        </p:spPr>
        <p:txBody>
          <a:bodyPr>
            <a:normAutofit/>
          </a:bodyPr>
          <a:lstStyle/>
          <a:p>
            <a:r>
              <a:rPr lang="el-GR" sz="2400" b="1" dirty="0" err="1"/>
              <a:t>Βιοπαρακολούθηση</a:t>
            </a:r>
            <a:r>
              <a:rPr lang="el-GR" sz="2400" b="1" dirty="0"/>
              <a:t> και Διαχείριση Οικοσυστημάτων</a:t>
            </a:r>
          </a:p>
        </p:txBody>
      </p:sp>
      <p:pic>
        <p:nvPicPr>
          <p:cNvPr id="11" name="Picture 2" descr="File:Pistacia lentiscus 002.jpg - Wikimedia Commons">
            <a:extLst>
              <a:ext uri="{FF2B5EF4-FFF2-40B4-BE49-F238E27FC236}">
                <a16:creationId xmlns:a16="http://schemas.microsoft.com/office/drawing/2014/main" id="{1895BFA4-0BD4-4855-9CF9-212DD364EC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63267" y="10"/>
            <a:ext cx="3928733" cy="393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B56C437-7CF8-4D2B-8C62-6F9CEA561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88F414E-1A16-495F-8EF5-F55A420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92282" y="525322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89106AD-D525-41D8-98BA-8C2E1E248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1633" y="4462819"/>
            <a:ext cx="3712464" cy="1608383"/>
          </a:xfrm>
        </p:spPr>
        <p:txBody>
          <a:bodyPr anchor="ctr">
            <a:normAutofit/>
          </a:bodyPr>
          <a:lstStyle/>
          <a:p>
            <a:pPr lvl="0"/>
            <a:r>
              <a:rPr lang="el-GR" sz="1800" dirty="0"/>
              <a:t>Παρακολούθηση </a:t>
            </a:r>
            <a:r>
              <a:rPr lang="el-GR" sz="1800" dirty="0" err="1"/>
              <a:t>αρθρόποδων</a:t>
            </a:r>
            <a:r>
              <a:rPr lang="el-GR" sz="1800" dirty="0"/>
              <a:t> σε ελαιώνες 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861611BB-B05A-4301-9FCA-129313AEF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69224" y="4160171"/>
            <a:ext cx="3922776" cy="214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Ομάδα 20">
            <a:extLst>
              <a:ext uri="{FF2B5EF4-FFF2-40B4-BE49-F238E27FC236}">
                <a16:creationId xmlns:a16="http://schemas.microsoft.com/office/drawing/2014/main" id="{3A73C767-567E-4BA8-8B12-C57206BBB006}"/>
              </a:ext>
            </a:extLst>
          </p:cNvPr>
          <p:cNvGrpSpPr/>
          <p:nvPr/>
        </p:nvGrpSpPr>
        <p:grpSpPr>
          <a:xfrm>
            <a:off x="8666922" y="110624"/>
            <a:ext cx="3525078" cy="360000"/>
            <a:chOff x="7768431" y="125230"/>
            <a:chExt cx="4423568" cy="360000"/>
          </a:xfrm>
        </p:grpSpPr>
        <p:sp>
          <p:nvSpPr>
            <p:cNvPr id="23" name="Ορθογώνιο 22">
              <a:extLst>
                <a:ext uri="{FF2B5EF4-FFF2-40B4-BE49-F238E27FC236}">
                  <a16:creationId xmlns:a16="http://schemas.microsoft.com/office/drawing/2014/main" id="{A61969AD-DF9E-439A-A1C5-97C247C0A138}"/>
                </a:ext>
              </a:extLst>
            </p:cNvPr>
            <p:cNvSpPr/>
            <p:nvPr/>
          </p:nvSpPr>
          <p:spPr>
            <a:xfrm>
              <a:off x="7967206" y="125230"/>
              <a:ext cx="4224793" cy="360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Ε.Υ. </a:t>
              </a:r>
              <a:r>
                <a:rPr lang="el-GR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Ομ</a:t>
              </a:r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. </a:t>
              </a:r>
              <a:r>
                <a:rPr lang="el-GR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Καθ</a:t>
              </a:r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. Δημήτριος </a:t>
              </a:r>
              <a:r>
                <a:rPr lang="el-GR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Κολλάρος</a:t>
              </a:r>
              <a:endParaRPr lang="el-G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504020202020204" pitchFamily="34" charset="0"/>
              </a:endParaRPr>
            </a:p>
          </p:txBody>
        </p:sp>
        <p:sp>
          <p:nvSpPr>
            <p:cNvPr id="25" name="Οβάλ 24">
              <a:extLst>
                <a:ext uri="{FF2B5EF4-FFF2-40B4-BE49-F238E27FC236}">
                  <a16:creationId xmlns:a16="http://schemas.microsoft.com/office/drawing/2014/main" id="{0065C69C-A81F-4173-9058-84C4CE62C0B2}"/>
                </a:ext>
              </a:extLst>
            </p:cNvPr>
            <p:cNvSpPr/>
            <p:nvPr/>
          </p:nvSpPr>
          <p:spPr>
            <a:xfrm>
              <a:off x="7768431" y="125230"/>
              <a:ext cx="360000" cy="360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C50E43A-2F18-423C-B635-CE72ABA86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0CBD-36D0-4EDD-B119-EAFEF0D498A1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667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9A42C7B2-7BD6-433A-95AB-5AA4F44B5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Εικόνα 24" descr="Εικόνα που περιέχει εσωτερικό, κουζίνα, δάπεδο, ντουλάπι&#10;&#10;Περιγραφή που δημιουργήθηκε αυτόματα">
            <a:extLst>
              <a:ext uri="{FF2B5EF4-FFF2-40B4-BE49-F238E27FC236}">
                <a16:creationId xmlns:a16="http://schemas.microsoft.com/office/drawing/2014/main" id="{88C87A35-C7C1-43B0-BA09-ADC4C0B389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7" y="10"/>
            <a:ext cx="7642746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4A816E1-839C-4E5D-B67B-2D369A461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4152624"/>
            <a:ext cx="2275467" cy="1920240"/>
          </a:xfrm>
        </p:spPr>
        <p:txBody>
          <a:bodyPr>
            <a:normAutofit/>
          </a:bodyPr>
          <a:lstStyle/>
          <a:p>
            <a:r>
              <a:rPr lang="el-GR" sz="2000" b="1" dirty="0"/>
              <a:t>Ανάδειξη ποιοτικών χαρακτηριστικών Κρητικού ελαιόλαδου</a:t>
            </a:r>
          </a:p>
        </p:txBody>
      </p:sp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441155D1-620A-4253-B3E4-4BA1037666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9453" y="0"/>
            <a:ext cx="4382547" cy="3345646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535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943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89106AD-D525-41D8-98BA-8C2E1E248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4992" y="4151376"/>
            <a:ext cx="3319272" cy="1920240"/>
          </a:xfrm>
        </p:spPr>
        <p:txBody>
          <a:bodyPr anchor="ctr">
            <a:normAutofit/>
          </a:bodyPr>
          <a:lstStyle/>
          <a:p>
            <a:pPr lvl="0"/>
            <a:r>
              <a:rPr lang="el-GR" sz="1900" dirty="0"/>
              <a:t>Πειραματικά ελαιοτριβεία</a:t>
            </a:r>
          </a:p>
          <a:p>
            <a:pPr lvl="0"/>
            <a:r>
              <a:rPr lang="el-GR" sz="1900" dirty="0"/>
              <a:t>Ανάλυση συστατικών ελαιόλαδου</a:t>
            </a:r>
          </a:p>
          <a:p>
            <a:pPr lvl="0"/>
            <a:r>
              <a:rPr lang="el-GR" sz="1900" dirty="0"/>
              <a:t>Έλεγχος συνθηκών για βελτιστοποίηση ποιότητας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64D68AF6-1AA1-46CB-A4A5-FF0B3B5E18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9462" y="3952420"/>
            <a:ext cx="4382545" cy="2465514"/>
          </a:xfrm>
          <a:prstGeom prst="rect">
            <a:avLst/>
          </a:prstGeom>
        </p:spPr>
      </p:pic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6A59D735-22AF-4524-88DB-C80C904A5342}"/>
              </a:ext>
            </a:extLst>
          </p:cNvPr>
          <p:cNvGrpSpPr/>
          <p:nvPr/>
        </p:nvGrpSpPr>
        <p:grpSpPr>
          <a:xfrm>
            <a:off x="9012802" y="110624"/>
            <a:ext cx="3179198" cy="360000"/>
            <a:chOff x="7768431" y="125230"/>
            <a:chExt cx="4423568" cy="360000"/>
          </a:xfrm>
        </p:grpSpPr>
        <p:sp>
          <p:nvSpPr>
            <p:cNvPr id="17" name="Ορθογώνιο 16">
              <a:extLst>
                <a:ext uri="{FF2B5EF4-FFF2-40B4-BE49-F238E27FC236}">
                  <a16:creationId xmlns:a16="http://schemas.microsoft.com/office/drawing/2014/main" id="{F5791F2B-8DBE-4FCA-A0B3-74EE8E907684}"/>
                </a:ext>
              </a:extLst>
            </p:cNvPr>
            <p:cNvSpPr/>
            <p:nvPr/>
          </p:nvSpPr>
          <p:spPr>
            <a:xfrm>
              <a:off x="7967206" y="125230"/>
              <a:ext cx="4224793" cy="360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Ε.Υ. </a:t>
              </a:r>
              <a:r>
                <a:rPr lang="el-GR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Καθ</a:t>
              </a:r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. Φίλιππος Βερβερίδης</a:t>
              </a:r>
            </a:p>
          </p:txBody>
        </p:sp>
        <p:sp>
          <p:nvSpPr>
            <p:cNvPr id="18" name="Οβάλ 17">
              <a:extLst>
                <a:ext uri="{FF2B5EF4-FFF2-40B4-BE49-F238E27FC236}">
                  <a16:creationId xmlns:a16="http://schemas.microsoft.com/office/drawing/2014/main" id="{DCA3A628-16B9-42F7-8106-443394596522}"/>
                </a:ext>
              </a:extLst>
            </p:cNvPr>
            <p:cNvSpPr/>
            <p:nvPr/>
          </p:nvSpPr>
          <p:spPr>
            <a:xfrm>
              <a:off x="7768431" y="125230"/>
              <a:ext cx="360000" cy="360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CD4D5748-6B14-4B15-B29F-889327B95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0CBD-36D0-4EDD-B119-EAFEF0D498A1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8914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Εικόνα 8" descr="Εικόνα που περιέχει χλόη, υπαίθριος, ουρανός, δέντρο&#10;&#10;Περιγραφή που δημιουργήθηκε αυτόματα">
            <a:extLst>
              <a:ext uri="{FF2B5EF4-FFF2-40B4-BE49-F238E27FC236}">
                <a16:creationId xmlns:a16="http://schemas.microsoft.com/office/drawing/2014/main" id="{2496A761-43EE-4F3F-8EE2-BEB825ED09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1" y="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7DE5BD-6213-4110-BE11-5D37D18E6C16}"/>
              </a:ext>
            </a:extLst>
          </p:cNvPr>
          <p:cNvSpPr txBox="1"/>
          <p:nvPr/>
        </p:nvSpPr>
        <p:spPr>
          <a:xfrm>
            <a:off x="3200400" y="290633"/>
            <a:ext cx="8381999" cy="3416320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ΔΙΔΑΚΤΙΚΟ και ΕΠΙΣΤΗΜΟΝΙΚΟ ΠΡΟΣΩΠΙΚΟ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l-GR" sz="24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Βερβερίδης Φίλιππος</a:t>
            </a:r>
            <a:r>
              <a:rPr lang="el-GR" sz="2400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, Καθηγητής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l-GR" sz="24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Δραγασάκη Μαγδαληνή</a:t>
            </a:r>
            <a:r>
              <a:rPr lang="el-GR" sz="2400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, </a:t>
            </a:r>
            <a:r>
              <a:rPr lang="el-GR" sz="2400" dirty="0" err="1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Επίκ</a:t>
            </a:r>
            <a:r>
              <a:rPr lang="el-GR" sz="2400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. Καθηγήτρια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l-GR" sz="2400" b="1" dirty="0" err="1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Λουλακάκης</a:t>
            </a:r>
            <a:r>
              <a:rPr lang="el-GR" sz="24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 Κωνσταντίνος</a:t>
            </a:r>
            <a:r>
              <a:rPr lang="el-GR" sz="2400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, Καθηγητής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l-GR" sz="24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Μαρκάκης Εμμανουήλ</a:t>
            </a:r>
            <a:r>
              <a:rPr lang="el-GR" sz="2400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, </a:t>
            </a:r>
            <a:r>
              <a:rPr lang="el-GR" sz="2400" dirty="0" err="1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Αναπλ</a:t>
            </a:r>
            <a:r>
              <a:rPr lang="el-GR" sz="2400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. Καθηγητής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l-GR" sz="24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Πασχαλίδης Κωνσταντίνος</a:t>
            </a:r>
            <a:r>
              <a:rPr lang="el-GR" sz="2400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, </a:t>
            </a:r>
            <a:r>
              <a:rPr lang="el-GR" sz="2400" dirty="0" err="1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Αναπλ</a:t>
            </a:r>
            <a:r>
              <a:rPr lang="el-GR" sz="2400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. Καθηγητής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l-GR" sz="2400" b="1" dirty="0" err="1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Ροδιτάκης</a:t>
            </a:r>
            <a:r>
              <a:rPr lang="el-GR" sz="24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 Εμμανουήλ</a:t>
            </a:r>
            <a:r>
              <a:rPr lang="el-GR" sz="2400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, </a:t>
            </a:r>
            <a:r>
              <a:rPr lang="el-GR" sz="2400" dirty="0" err="1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Αναπλ</a:t>
            </a:r>
            <a:r>
              <a:rPr lang="el-GR" sz="2400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. Καθηγητής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l-GR" sz="2400" b="1" dirty="0" err="1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Ταμπακάκη</a:t>
            </a:r>
            <a:r>
              <a:rPr lang="el-GR" sz="24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 Αναστασία</a:t>
            </a:r>
            <a:r>
              <a:rPr lang="el-GR" sz="2400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, Καθηγήτρια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l-GR" sz="2400" b="1" dirty="0" err="1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Τραντάς</a:t>
            </a:r>
            <a:r>
              <a:rPr lang="el-GR" sz="24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 Εμμανουήλ</a:t>
            </a:r>
            <a:r>
              <a:rPr lang="el-GR" sz="2400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, </a:t>
            </a:r>
            <a:r>
              <a:rPr lang="el-GR" sz="2400" dirty="0" err="1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Αναπλ</a:t>
            </a:r>
            <a:r>
              <a:rPr lang="el-GR" sz="2400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. Καθηγητής</a:t>
            </a: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C3E5C29B-73FE-4D68-8BDD-9B4F1C12F7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576" y="238804"/>
            <a:ext cx="1714926" cy="1714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Τίτλος 1">
            <a:extLst>
              <a:ext uri="{FF2B5EF4-FFF2-40B4-BE49-F238E27FC236}">
                <a16:creationId xmlns:a16="http://schemas.microsoft.com/office/drawing/2014/main" id="{61095C6E-13AE-4A81-86F1-7BC54BFB0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0" y="5279511"/>
            <a:ext cx="9681882" cy="7398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tabLst>
                <a:tab pos="447675" algn="l"/>
              </a:tabLst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ΤΜΗΜΑ ΓΕΩΠΟΝΙΑΣ</a:t>
            </a: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l-G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ΣΧΟΛΗ ΓΕΩΠΟΝΙΚΩΝ ΕΠΙΣΤΗΜΩΝ</a:t>
            </a:r>
            <a:br>
              <a:rPr lang="el-G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l-G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ΕΛΛΗΝΙΚΟ ΜΕΣΟΓΕΙΑΚΟ ΠΑΝΕΠΙΣΤΗΜΙΟ</a:t>
            </a:r>
            <a:endParaRPr lang="en-US" sz="23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8396089F-343F-45E9-A721-30639B731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0CBD-36D0-4EDD-B119-EAFEF0D498A1}" type="slidenum">
              <a:rPr lang="el-GR" smtClean="0"/>
              <a:t>2</a:t>
            </a:fld>
            <a:endParaRPr lang="el-GR"/>
          </a:p>
        </p:txBody>
      </p:sp>
      <p:sp>
        <p:nvSpPr>
          <p:cNvPr id="10" name="Υπότιτλος 2">
            <a:extLst>
              <a:ext uri="{FF2B5EF4-FFF2-40B4-BE49-F238E27FC236}">
                <a16:creationId xmlns:a16="http://schemas.microsoft.com/office/drawing/2014/main" id="{1E3FF389-FA9E-4E54-9ACB-FD864DE37639}"/>
              </a:ext>
            </a:extLst>
          </p:cNvPr>
          <p:cNvSpPr txBox="1">
            <a:spLocks/>
          </p:cNvSpPr>
          <p:nvPr/>
        </p:nvSpPr>
        <p:spPr>
          <a:xfrm>
            <a:off x="2531550" y="6021219"/>
            <a:ext cx="7315199" cy="7020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Διευθυντής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Τομέ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α</a:t>
            </a:r>
            <a:r>
              <a:rPr lang="el-GR" sz="1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Αν. Καθηγητής Κωνσταντίνος Πασχαλίδης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l-GR" sz="1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Επιμέλεια, Αν. Καθηγητής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Εμμ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ανουήλ Τραντάς</a:t>
            </a:r>
          </a:p>
        </p:txBody>
      </p:sp>
    </p:spTree>
    <p:extLst>
      <p:ext uri="{BB962C8B-B14F-4D97-AF65-F5344CB8AC3E}">
        <p14:creationId xmlns:p14="http://schemas.microsoft.com/office/powerpoint/2010/main" val="81469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4A816E1-839C-4E5D-B67B-2D369A461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12454"/>
            <a:ext cx="2437074" cy="2101850"/>
          </a:xfrm>
        </p:spPr>
        <p:txBody>
          <a:bodyPr>
            <a:normAutofit/>
          </a:bodyPr>
          <a:lstStyle/>
          <a:p>
            <a:r>
              <a:rPr lang="el-GR" sz="2000" b="1" dirty="0"/>
              <a:t>Βιοχημεία και αποτοξίνωση από </a:t>
            </a:r>
            <a:r>
              <a:rPr lang="el-GR" sz="2000" b="1" dirty="0" err="1"/>
              <a:t>βαρέα</a:t>
            </a:r>
            <a:r>
              <a:rPr lang="el-GR" sz="2000" b="1" dirty="0"/>
              <a:t> μέταλλα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Εικόνα 6" descr="Εικόνα που περιέχει άτομο, μικροσκόπιο, τοίχος, αντι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D8C16F05-EE94-4B94-94D3-8C63526352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</p:spPr>
      </p:pic>
      <p:pic>
        <p:nvPicPr>
          <p:cNvPr id="6" name="Εικόνα 5" descr="Εικόνα που περιέχει εσωτερικό, ραπτομηχανή, συσκευή, τοίχος&#10;&#10;Περιγραφή που δημιουργήθηκε αυτόματα">
            <a:extLst>
              <a:ext uri="{FF2B5EF4-FFF2-40B4-BE49-F238E27FC236}">
                <a16:creationId xmlns:a16="http://schemas.microsoft.com/office/drawing/2014/main" id="{209131FD-F1D5-4E95-B38D-6CA97E797E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 rot="5400000">
            <a:off x="5962650" y="628650"/>
            <a:ext cx="6857999" cy="5600701"/>
          </a:xfrm>
          <a:prstGeom prst="rect">
            <a:avLst/>
          </a:prstGeom>
        </p:spPr>
      </p:pic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89106AD-D525-41D8-98BA-8C2E1E248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7537" y="412454"/>
            <a:ext cx="5270845" cy="2101850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pPr marL="457200" lvl="0" indent="-3429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l-GR" sz="1600" dirty="0" err="1"/>
              <a:t>Βιοσυσσώρευση</a:t>
            </a:r>
            <a:r>
              <a:rPr lang="el-GR" sz="1600" dirty="0"/>
              <a:t> </a:t>
            </a:r>
            <a:r>
              <a:rPr lang="el-GR" sz="1600" dirty="0" err="1"/>
              <a:t>βαρέων</a:t>
            </a:r>
            <a:r>
              <a:rPr lang="el-GR" sz="1600" dirty="0"/>
              <a:t> μετάλλων σε φυτά και </a:t>
            </a:r>
            <a:r>
              <a:rPr lang="el-GR" sz="1600" dirty="0" err="1"/>
              <a:t>φυτοεξυγίανση</a:t>
            </a:r>
            <a:r>
              <a:rPr lang="el-GR" sz="1600" dirty="0"/>
              <a:t> εδαφών </a:t>
            </a:r>
          </a:p>
          <a:p>
            <a:pPr marL="457200" lvl="0" indent="-3429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l-GR" sz="1600" dirty="0"/>
              <a:t>Μελέτη της συσσώρευσης μετάλλων σε τρόφιμα </a:t>
            </a:r>
          </a:p>
          <a:p>
            <a:pPr marL="457200" lvl="0" indent="-3429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l-GR" sz="1600" dirty="0"/>
              <a:t>Χρήση νέων μονοκύτταρων φωτοσυνθετικών οργανισμών ως </a:t>
            </a:r>
            <a:r>
              <a:rPr lang="el-GR" sz="1600" dirty="0" err="1"/>
              <a:t>βιοσυσσωρευτές</a:t>
            </a:r>
            <a:r>
              <a:rPr lang="el-GR" sz="1600" dirty="0"/>
              <a:t> </a:t>
            </a:r>
            <a:r>
              <a:rPr lang="el-GR" sz="1600" dirty="0" err="1"/>
              <a:t>βαρέων</a:t>
            </a:r>
            <a:r>
              <a:rPr lang="el-GR" sz="1600" dirty="0"/>
              <a:t> μετάλλων ή/και ως </a:t>
            </a:r>
            <a:r>
              <a:rPr lang="el-GR" sz="1600" dirty="0" err="1"/>
              <a:t>βιοδείκτες</a:t>
            </a:r>
            <a:r>
              <a:rPr lang="el-GR" sz="1600" dirty="0"/>
              <a:t> ρύπανσης </a:t>
            </a:r>
            <a:r>
              <a:rPr lang="el-GR" sz="1600" dirty="0" err="1"/>
              <a:t>βαρέων</a:t>
            </a:r>
            <a:r>
              <a:rPr lang="el-GR" sz="1600" dirty="0"/>
              <a:t> μετάλλων</a:t>
            </a:r>
          </a:p>
        </p:txBody>
      </p:sp>
      <p:grpSp>
        <p:nvGrpSpPr>
          <p:cNvPr id="9" name="Ομάδα 8">
            <a:extLst>
              <a:ext uri="{FF2B5EF4-FFF2-40B4-BE49-F238E27FC236}">
                <a16:creationId xmlns:a16="http://schemas.microsoft.com/office/drawing/2014/main" id="{DA1CB948-E0E3-4F0F-AB19-DB9C1A8FE9DF}"/>
              </a:ext>
            </a:extLst>
          </p:cNvPr>
          <p:cNvGrpSpPr/>
          <p:nvPr/>
        </p:nvGrpSpPr>
        <p:grpSpPr>
          <a:xfrm>
            <a:off x="8400553" y="110624"/>
            <a:ext cx="3791447" cy="360000"/>
            <a:chOff x="7768431" y="125230"/>
            <a:chExt cx="4423568" cy="360000"/>
          </a:xfrm>
        </p:grpSpPr>
        <p:sp>
          <p:nvSpPr>
            <p:cNvPr id="10" name="Ορθογώνιο 9">
              <a:extLst>
                <a:ext uri="{FF2B5EF4-FFF2-40B4-BE49-F238E27FC236}">
                  <a16:creationId xmlns:a16="http://schemas.microsoft.com/office/drawing/2014/main" id="{0D48F68A-CE33-4358-8B18-887D31C8746C}"/>
                </a:ext>
              </a:extLst>
            </p:cNvPr>
            <p:cNvSpPr/>
            <p:nvPr/>
          </p:nvSpPr>
          <p:spPr>
            <a:xfrm>
              <a:off x="7967206" y="125230"/>
              <a:ext cx="4224793" cy="360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Ε.Υ. </a:t>
              </a:r>
              <a:r>
                <a:rPr lang="el-GR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Καθ</a:t>
              </a:r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. Φίλιππος </a:t>
              </a:r>
              <a:r>
                <a:rPr lang="el-GR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Βερβερίδης</a:t>
              </a:r>
              <a:endParaRPr lang="el-G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504020202020204" pitchFamily="34" charset="0"/>
              </a:endParaRPr>
            </a:p>
          </p:txBody>
        </p:sp>
        <p:sp>
          <p:nvSpPr>
            <p:cNvPr id="11" name="Οβάλ 10">
              <a:extLst>
                <a:ext uri="{FF2B5EF4-FFF2-40B4-BE49-F238E27FC236}">
                  <a16:creationId xmlns:a16="http://schemas.microsoft.com/office/drawing/2014/main" id="{5A00F38A-D283-471E-8343-61EDD2B7DF77}"/>
                </a:ext>
              </a:extLst>
            </p:cNvPr>
            <p:cNvSpPr/>
            <p:nvPr/>
          </p:nvSpPr>
          <p:spPr>
            <a:xfrm>
              <a:off x="7768431" y="125230"/>
              <a:ext cx="360000" cy="360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9E847BF5-7E4D-4D6E-BE2D-5D1B0FD31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0CBD-36D0-4EDD-B119-EAFEF0D498A1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2099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6D731904-7733-45B0-902C-289497204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504E6397-35D7-4AEC-9DA9-B7F6B12B8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4A816E1-839C-4E5D-B67B-2D369A461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4440602"/>
            <a:ext cx="3538728" cy="1645920"/>
          </a:xfrm>
        </p:spPr>
        <p:txBody>
          <a:bodyPr>
            <a:normAutofit/>
          </a:bodyPr>
          <a:lstStyle/>
          <a:p>
            <a:r>
              <a:rPr lang="el-GR" sz="2700" b="1"/>
              <a:t>Χημικές αναλύσεις φυτικών και περιβαλλοντικών δειγμάτων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67E81EA5-A990-45DE-9A83-2EFD277FE6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" y="10"/>
            <a:ext cx="4884383" cy="3995918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A57A00D4-608D-4598-B46A-33290E636B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4875" y="10"/>
            <a:ext cx="7117118" cy="3995918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62C5A04F-2AEB-4631-8314-A8B812E1E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Rectangle 59">
            <a:extLst>
              <a:ext uri="{FF2B5EF4-FFF2-40B4-BE49-F238E27FC236}">
                <a16:creationId xmlns:a16="http://schemas.microsoft.com/office/drawing/2014/main" id="{4B2B1C70-BF3F-41BD-871B-63D8F911F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89106AD-D525-41D8-98BA-8C2E1E248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9240" y="4440602"/>
            <a:ext cx="6007608" cy="1645920"/>
          </a:xfrm>
        </p:spPr>
        <p:txBody>
          <a:bodyPr anchor="ctr">
            <a:normAutofit/>
          </a:bodyPr>
          <a:lstStyle/>
          <a:p>
            <a:pPr marL="457200" lvl="0" indent="-3429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l-GR" sz="1800" dirty="0"/>
              <a:t>Αέριος φασματογράφος μάζας</a:t>
            </a:r>
          </a:p>
          <a:p>
            <a:pPr marL="457200" lvl="0" indent="-3429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l-GR" sz="1800" dirty="0"/>
              <a:t>Φασματογράφος μάζας </a:t>
            </a:r>
            <a:r>
              <a:rPr lang="el-GR" sz="1800" dirty="0" err="1"/>
              <a:t>υπερυψηλής</a:t>
            </a:r>
            <a:r>
              <a:rPr lang="el-GR" sz="1800" dirty="0"/>
              <a:t> πίεσης</a:t>
            </a:r>
          </a:p>
          <a:p>
            <a:pPr marL="457200" lvl="0" indent="-342900">
              <a:buClr>
                <a:schemeClr val="dk1"/>
              </a:buClr>
              <a:buSzPts val="1800"/>
            </a:pPr>
            <a:r>
              <a:rPr lang="el-GR" sz="1800" dirty="0"/>
              <a:t>Φασματογράφος μάζας επαγωγικά συζευγμένου πλάσματος</a:t>
            </a:r>
          </a:p>
        </p:txBody>
      </p:sp>
      <p:grpSp>
        <p:nvGrpSpPr>
          <p:cNvPr id="7" name="Ομάδα 6">
            <a:extLst>
              <a:ext uri="{FF2B5EF4-FFF2-40B4-BE49-F238E27FC236}">
                <a16:creationId xmlns:a16="http://schemas.microsoft.com/office/drawing/2014/main" id="{564BBF1A-E946-4A5C-9133-F590FBCE7A44}"/>
              </a:ext>
            </a:extLst>
          </p:cNvPr>
          <p:cNvGrpSpPr/>
          <p:nvPr/>
        </p:nvGrpSpPr>
        <p:grpSpPr>
          <a:xfrm>
            <a:off x="8794141" y="121254"/>
            <a:ext cx="3397857" cy="360000"/>
            <a:chOff x="7768431" y="125230"/>
            <a:chExt cx="4423568" cy="360000"/>
          </a:xfrm>
        </p:grpSpPr>
        <p:sp>
          <p:nvSpPr>
            <p:cNvPr id="4" name="Ορθογώνιο 3">
              <a:extLst>
                <a:ext uri="{FF2B5EF4-FFF2-40B4-BE49-F238E27FC236}">
                  <a16:creationId xmlns:a16="http://schemas.microsoft.com/office/drawing/2014/main" id="{5DC527FB-73A1-413A-AEC5-0C9F9A10F0B0}"/>
                </a:ext>
              </a:extLst>
            </p:cNvPr>
            <p:cNvSpPr/>
            <p:nvPr/>
          </p:nvSpPr>
          <p:spPr>
            <a:xfrm>
              <a:off x="7967206" y="125230"/>
              <a:ext cx="4224793" cy="360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Ε.Υ. </a:t>
              </a:r>
              <a:r>
                <a:rPr lang="el-GR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Καθ</a:t>
              </a:r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. Φίλιππος Βερβερίδης</a:t>
              </a:r>
            </a:p>
          </p:txBody>
        </p:sp>
        <p:sp>
          <p:nvSpPr>
            <p:cNvPr id="6" name="Οβάλ 5">
              <a:extLst>
                <a:ext uri="{FF2B5EF4-FFF2-40B4-BE49-F238E27FC236}">
                  <a16:creationId xmlns:a16="http://schemas.microsoft.com/office/drawing/2014/main" id="{9E66F63A-D652-4249-98DF-9A7C5FABA13E}"/>
                </a:ext>
              </a:extLst>
            </p:cNvPr>
            <p:cNvSpPr/>
            <p:nvPr/>
          </p:nvSpPr>
          <p:spPr>
            <a:xfrm>
              <a:off x="7768431" y="125230"/>
              <a:ext cx="360000" cy="360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7A57C2BE-3897-4A20-A33E-38EAD9334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0CBD-36D0-4EDD-B119-EAFEF0D498A1}" type="slidenum">
              <a:rPr lang="el-GR" smtClean="0"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1646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8F2ABC95-869D-4B60-8218-99848B329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746" y="3703975"/>
            <a:ext cx="4562206" cy="2398713"/>
          </a:xfrm>
        </p:spPr>
        <p:txBody>
          <a:bodyPr>
            <a:normAutofit/>
          </a:bodyPr>
          <a:lstStyle/>
          <a:p>
            <a:pPr algn="ctr"/>
            <a:r>
              <a:rPr lang="el-GR" sz="4000" dirty="0"/>
              <a:t>Σας ευχαριστούμε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B81B79FC-1DAF-4B10-AEA0-7E36285A6A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2037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9619E9B-AC09-4000-AEDF-6633DBE95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703975"/>
            <a:ext cx="5257800" cy="2398713"/>
          </a:xfrm>
        </p:spPr>
        <p:txBody>
          <a:bodyPr anchor="ctr">
            <a:normAutofit/>
          </a:bodyPr>
          <a:lstStyle/>
          <a:p>
            <a:endParaRPr lang="el-GR" sz="2000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5998287C-8295-46B4-A2BF-7E60819AB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0CBD-36D0-4EDD-B119-EAFEF0D498A1}" type="slidenum">
              <a:rPr lang="el-GR" smtClean="0"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9294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Εικόνα 8" descr="Εικόνα που περιέχει χλόη, υπαίθριος, ουρανός, δέντρο&#10;&#10;Περιγραφή που δημιουργήθηκε αυτόματα">
            <a:extLst>
              <a:ext uri="{FF2B5EF4-FFF2-40B4-BE49-F238E27FC236}">
                <a16:creationId xmlns:a16="http://schemas.microsoft.com/office/drawing/2014/main" id="{2496A761-43EE-4F3F-8EE2-BEB825ED09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1" y="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7DE5BD-6213-4110-BE11-5D37D18E6C16}"/>
              </a:ext>
            </a:extLst>
          </p:cNvPr>
          <p:cNvSpPr txBox="1"/>
          <p:nvPr/>
        </p:nvSpPr>
        <p:spPr>
          <a:xfrm>
            <a:off x="3200401" y="290633"/>
            <a:ext cx="8178800" cy="1200329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ΕΙΔΙΚΟ ΤΕΧΝΙΚΟ ΠΡΟΣΩΠΙΚΟ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l-GR" sz="24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Κα Βασιλάκη Μαρία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l-GR" sz="24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Κος Γούτος Δημήτριος</a:t>
            </a:r>
            <a:endParaRPr lang="el-GR" sz="2400" dirty="0">
              <a:ln w="13462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ova" panose="020B0504020202020204" pitchFamily="34" charset="0"/>
            </a:endParaRP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C3E5C29B-73FE-4D68-8BDD-9B4F1C12F7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576" y="238804"/>
            <a:ext cx="1714926" cy="1714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Τίτλος 1">
            <a:extLst>
              <a:ext uri="{FF2B5EF4-FFF2-40B4-BE49-F238E27FC236}">
                <a16:creationId xmlns:a16="http://schemas.microsoft.com/office/drawing/2014/main" id="{61095C6E-13AE-4A81-86F1-7BC54BFB0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0" y="5279511"/>
            <a:ext cx="9681882" cy="7398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tabLst>
                <a:tab pos="447675" algn="l"/>
              </a:tabLst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ΤΜΗΜΑ ΓΕΩΠΟΝΙΑΣ</a:t>
            </a: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l-G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ΣΧΟΛΗ ΓΕΩΠΟΝΙΚΩΝ ΕΠΙΣΤΗΜΩΝ</a:t>
            </a:r>
            <a:br>
              <a:rPr lang="el-G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l-G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ΕΛΛΗΝΙΚΟ ΜΕΣΟΓΕΙΑΚΟ ΠΑΝΕΠΙΣΤΗΜΙΟ</a:t>
            </a:r>
            <a:endParaRPr lang="en-US" sz="23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60F44B64-F26E-4FF4-A97C-98F56D750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0CBD-36D0-4EDD-B119-EAFEF0D498A1}" type="slidenum">
              <a:rPr lang="el-GR" smtClean="0"/>
              <a:t>3</a:t>
            </a:fld>
            <a:endParaRPr lang="el-GR"/>
          </a:p>
        </p:txBody>
      </p:sp>
      <p:sp>
        <p:nvSpPr>
          <p:cNvPr id="12" name="Υπότιτλος 2">
            <a:extLst>
              <a:ext uri="{FF2B5EF4-FFF2-40B4-BE49-F238E27FC236}">
                <a16:creationId xmlns:a16="http://schemas.microsoft.com/office/drawing/2014/main" id="{1E3FF389-FA9E-4E54-9ACB-FD864DE37639}"/>
              </a:ext>
            </a:extLst>
          </p:cNvPr>
          <p:cNvSpPr txBox="1">
            <a:spLocks/>
          </p:cNvSpPr>
          <p:nvPr/>
        </p:nvSpPr>
        <p:spPr>
          <a:xfrm>
            <a:off x="2531550" y="6021219"/>
            <a:ext cx="7315199" cy="7020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Διευθυντής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Τομέ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α</a:t>
            </a:r>
            <a:r>
              <a:rPr lang="el-GR" sz="1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Αν. Καθηγητής Κωνσταντίνος Πασχαλίδης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l-GR" sz="1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Επιμέλεια, Αν. Καθηγητής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Εμμ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ανουήλ Τραντάς</a:t>
            </a:r>
          </a:p>
        </p:txBody>
      </p:sp>
    </p:spTree>
    <p:extLst>
      <p:ext uri="{BB962C8B-B14F-4D97-AF65-F5344CB8AC3E}">
        <p14:creationId xmlns:p14="http://schemas.microsoft.com/office/powerpoint/2010/main" val="207245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Εικόνα 8" descr="Εικόνα που περιέχει χλόη, υπαίθριος, ουρανός, δέντρο&#10;&#10;Περιγραφή που δημιουργήθηκε αυτόματα">
            <a:extLst>
              <a:ext uri="{FF2B5EF4-FFF2-40B4-BE49-F238E27FC236}">
                <a16:creationId xmlns:a16="http://schemas.microsoft.com/office/drawing/2014/main" id="{2496A761-43EE-4F3F-8EE2-BEB825ED09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1" y="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7DE5BD-6213-4110-BE11-5D37D18E6C16}"/>
              </a:ext>
            </a:extLst>
          </p:cNvPr>
          <p:cNvSpPr txBox="1"/>
          <p:nvPr/>
        </p:nvSpPr>
        <p:spPr>
          <a:xfrm>
            <a:off x="3181651" y="285919"/>
            <a:ext cx="6920260" cy="4154984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Ομάδες μαθημάτων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l-GR" sz="24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Χημεία και Βιοχημεία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l-GR" sz="24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Μικροβιολογία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l-GR" sz="24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Φυτοπαθολογία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l-GR" sz="24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Οικολογία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l-GR" sz="24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Εντομολογία και Ζωολογία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l-GR" sz="24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Γεωργική Φαρμακολογία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l-GR" sz="24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Μοριακή Βιολογία και Βιοτεχνολογία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l-GR" sz="24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Φυσιολογία Φυτών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l-GR" sz="24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Ιστοκαλλιέργεια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l-GR" sz="24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Γενετική και Βελτίωση Φυτών</a:t>
            </a: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904064E8-A131-4049-BE5F-173F84A91F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576" y="238804"/>
            <a:ext cx="1714926" cy="1714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Τίτλος 1">
            <a:extLst>
              <a:ext uri="{FF2B5EF4-FFF2-40B4-BE49-F238E27FC236}">
                <a16:creationId xmlns:a16="http://schemas.microsoft.com/office/drawing/2014/main" id="{10BE260E-AA57-498D-A852-B39D139C9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0" y="5279511"/>
            <a:ext cx="9681882" cy="7398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tabLst>
                <a:tab pos="447675" algn="l"/>
              </a:tabLst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ΤΜΗΜΑ ΓΕΩΠΟΝΙΑΣ</a:t>
            </a: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l-G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ΣΧΟΛΗ ΓΕΩΠΟΝΙΚΩΝ ΕΠΙΣΤΗΜΩΝ</a:t>
            </a:r>
            <a:br>
              <a:rPr lang="el-G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l-G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ΕΛΛΗΝΙΚΟ ΜΕΣΟΓΕΙΑΚΟ ΠΑΝΕΠΙΣΤΗΜΙΟ</a:t>
            </a:r>
            <a:endParaRPr lang="en-US" sz="23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ACFE4BBA-9D90-41C7-B99C-5577876B5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0CBD-36D0-4EDD-B119-EAFEF0D498A1}" type="slidenum">
              <a:rPr lang="el-GR" smtClean="0"/>
              <a:t>4</a:t>
            </a:fld>
            <a:endParaRPr lang="el-GR"/>
          </a:p>
        </p:txBody>
      </p:sp>
      <p:sp>
        <p:nvSpPr>
          <p:cNvPr id="11" name="Υπότιτλος 2">
            <a:extLst>
              <a:ext uri="{FF2B5EF4-FFF2-40B4-BE49-F238E27FC236}">
                <a16:creationId xmlns:a16="http://schemas.microsoft.com/office/drawing/2014/main" id="{1E3FF389-FA9E-4E54-9ACB-FD864DE37639}"/>
              </a:ext>
            </a:extLst>
          </p:cNvPr>
          <p:cNvSpPr txBox="1">
            <a:spLocks/>
          </p:cNvSpPr>
          <p:nvPr/>
        </p:nvSpPr>
        <p:spPr>
          <a:xfrm>
            <a:off x="2531550" y="6021219"/>
            <a:ext cx="7315199" cy="7020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Διευθυντής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Τομέ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α</a:t>
            </a:r>
            <a:r>
              <a:rPr lang="el-GR" sz="1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Αν. Καθηγητής Κωνσταντίνος Πασχαλίδης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l-GR" sz="1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Επιμέλεια, Αν. Καθηγητής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Εμμ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ανουήλ Τραντάς</a:t>
            </a:r>
          </a:p>
        </p:txBody>
      </p:sp>
    </p:spTree>
    <p:extLst>
      <p:ext uri="{BB962C8B-B14F-4D97-AF65-F5344CB8AC3E}">
        <p14:creationId xmlns:p14="http://schemas.microsoft.com/office/powerpoint/2010/main" val="273626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Εικόνα 8" descr="Εικόνα που περιέχει χλόη, υπαίθριος, ουρανός, δέντρο&#10;&#10;Περιγραφή που δημιουργήθηκε αυτόματα">
            <a:extLst>
              <a:ext uri="{FF2B5EF4-FFF2-40B4-BE49-F238E27FC236}">
                <a16:creationId xmlns:a16="http://schemas.microsoft.com/office/drawing/2014/main" id="{2496A761-43EE-4F3F-8EE2-BEB825ED09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1" y="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7DE5BD-6213-4110-BE11-5D37D18E6C16}"/>
              </a:ext>
            </a:extLst>
          </p:cNvPr>
          <p:cNvSpPr txBox="1"/>
          <p:nvPr/>
        </p:nvSpPr>
        <p:spPr>
          <a:xfrm>
            <a:off x="3207406" y="250138"/>
            <a:ext cx="7733592" cy="4431983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Ενδεικτικές δραστηριότητες μελών ΔΕΠ που μπορούν να απασχολήσουν φοιτητές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Γονιδιωματικές αναλύσεις και Βελτίωση Φυτών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Φυσιολογία ανάπτυξης και Βιοτεχνολογία φυτών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Φυσιολογία αβιοτικών καταπονήσεων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Ιστοκαλλιέργεια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Μικροβιολογία / Ωφέλιμοι μικροοργανισμοί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Μικροβιακή Βιοτεχνολογία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Αξιοποίηση ενώσεων φυτικής προέλευσης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Φυτοπαθολογία / Φυτοπροστασία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Εφαρμοσμένη εντομολογία / Γεωργική φαρμακολογία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b="1" dirty="0" err="1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Βιοπαρακολούθηση</a:t>
            </a:r>
            <a:r>
              <a:rPr lang="el-GR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 και Διαχείριση Οικοσυστημάτων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Ανάδειξη ποιοτικών χαρακτηριστικών Κρητικού ελαιόλαδου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Βιοχημεία και αποτοξίνωση από </a:t>
            </a:r>
            <a:r>
              <a:rPr lang="el-GR" b="1" dirty="0" err="1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βαρέα</a:t>
            </a:r>
            <a:r>
              <a:rPr lang="el-GR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 μέταλλα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</a:rPr>
              <a:t>Χημικές αναλύσεις φυτικών και περιβαλλοντικών δειγμάτων</a:t>
            </a: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904064E8-A131-4049-BE5F-173F84A91F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576" y="238804"/>
            <a:ext cx="1714926" cy="1714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Τίτλος 1">
            <a:extLst>
              <a:ext uri="{FF2B5EF4-FFF2-40B4-BE49-F238E27FC236}">
                <a16:creationId xmlns:a16="http://schemas.microsoft.com/office/drawing/2014/main" id="{10BE260E-AA57-498D-A852-B39D139C9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0" y="5279511"/>
            <a:ext cx="9681882" cy="7398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tabLst>
                <a:tab pos="447675" algn="l"/>
              </a:tabLst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ΤΜΗΜΑ ΓΕΩΠΟΝΙΑΣ</a:t>
            </a: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l-G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ΣΧΟΛΗ ΓΕΩΠΟΝΙΚΩΝ ΕΠΙΣΤΗΜΩΝ</a:t>
            </a:r>
            <a:br>
              <a:rPr lang="el-G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l-G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ΕΛΛΗΝΙΚΟ ΜΕΣΟΓΕΙΑΚΟ ΠΑΝΕΠΙΣΤΗΜΙΟ</a:t>
            </a:r>
            <a:endParaRPr lang="en-US" sz="23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30A1D4B9-093F-489A-A58B-DFF532EBE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0CBD-36D0-4EDD-B119-EAFEF0D498A1}" type="slidenum">
              <a:rPr lang="el-GR" smtClean="0"/>
              <a:t>5</a:t>
            </a:fld>
            <a:endParaRPr lang="el-GR"/>
          </a:p>
        </p:txBody>
      </p:sp>
      <p:sp>
        <p:nvSpPr>
          <p:cNvPr id="11" name="Υπότιτλος 2">
            <a:extLst>
              <a:ext uri="{FF2B5EF4-FFF2-40B4-BE49-F238E27FC236}">
                <a16:creationId xmlns:a16="http://schemas.microsoft.com/office/drawing/2014/main" id="{1E3FF389-FA9E-4E54-9ACB-FD864DE37639}"/>
              </a:ext>
            </a:extLst>
          </p:cNvPr>
          <p:cNvSpPr txBox="1">
            <a:spLocks/>
          </p:cNvSpPr>
          <p:nvPr/>
        </p:nvSpPr>
        <p:spPr>
          <a:xfrm>
            <a:off x="2531550" y="6021219"/>
            <a:ext cx="7315199" cy="7020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Διευθυντής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Τομέ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α</a:t>
            </a:r>
            <a:r>
              <a:rPr lang="el-GR" sz="1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Αν. Καθηγητής Κωνσταντίνος Πασχαλίδης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l-GR" sz="1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Επιμέλεια, Αν. Καθηγητής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Εμμ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ανουήλ Τραντάς</a:t>
            </a:r>
          </a:p>
        </p:txBody>
      </p:sp>
    </p:spTree>
    <p:extLst>
      <p:ext uri="{BB962C8B-B14F-4D97-AF65-F5344CB8AC3E}">
        <p14:creationId xmlns:p14="http://schemas.microsoft.com/office/powerpoint/2010/main" val="195024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Εικόνα 5" descr="Εικόνα που περιέχει άτομο, χέρι&#10;&#10;Περιγραφή που δημιουργήθηκε αυτόματα">
            <a:extLst>
              <a:ext uri="{FF2B5EF4-FFF2-40B4-BE49-F238E27FC236}">
                <a16:creationId xmlns:a16="http://schemas.microsoft.com/office/drawing/2014/main" id="{C1FBD861-36C1-4096-AF33-E80D639C00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8" name="Εικόνα 7" descr="Εικόνα που περιέχει χέρι, έντομο&#10;&#10;Περιγραφή που δημιουργήθηκε αυτόματα">
            <a:extLst>
              <a:ext uri="{FF2B5EF4-FFF2-40B4-BE49-F238E27FC236}">
                <a16:creationId xmlns:a16="http://schemas.microsoft.com/office/drawing/2014/main" id="{131699B8-DD13-4C5F-B0FD-430158D33D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 b="-4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10" name="Εικόνα 9" descr="Εικόνα που περιέχει κέικ, κομμάτι, εσωτερικό, φυτό&#10;&#10;Περιγραφή που δημιουργήθηκε αυτόματα">
            <a:extLst>
              <a:ext uri="{FF2B5EF4-FFF2-40B4-BE49-F238E27FC236}">
                <a16:creationId xmlns:a16="http://schemas.microsoft.com/office/drawing/2014/main" id="{E26ACBBF-0904-4609-BB86-81767F1F9F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44" name="Freeform: Shape 43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6" name="Freeform: Shape 45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4A816E1-839C-4E5D-B67B-2D369A461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5" y="685800"/>
            <a:ext cx="3054903" cy="1325563"/>
          </a:xfrm>
        </p:spPr>
        <p:txBody>
          <a:bodyPr>
            <a:normAutofit/>
          </a:bodyPr>
          <a:lstStyle/>
          <a:p>
            <a:pPr lvl="0"/>
            <a:r>
              <a:rPr lang="el-GR" sz="2800" b="1" dirty="0"/>
              <a:t>Γονιδιωματικές αναλύσεις και Βελτίωση Φυτών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89106AD-D525-41D8-98BA-8C2E1E248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3054902" cy="3922776"/>
          </a:xfrm>
        </p:spPr>
        <p:txBody>
          <a:bodyPr>
            <a:normAutofit/>
          </a:bodyPr>
          <a:lstStyle/>
          <a:p>
            <a:r>
              <a:rPr lang="el-GR" sz="2100" dirty="0"/>
              <a:t>Παραγωγή νέων ποικιλιών καλλιεργούμενων φυτών</a:t>
            </a:r>
          </a:p>
          <a:p>
            <a:pPr lvl="1"/>
            <a:r>
              <a:rPr lang="el-GR" sz="1700" dirty="0"/>
              <a:t>Εδώδιμα είδη</a:t>
            </a:r>
          </a:p>
          <a:p>
            <a:pPr lvl="1"/>
            <a:r>
              <a:rPr lang="el-GR" sz="1700" dirty="0"/>
              <a:t>Καλλωπιστικά είδη</a:t>
            </a:r>
          </a:p>
          <a:p>
            <a:pPr lvl="1"/>
            <a:endParaRPr lang="el-GR" sz="1700" dirty="0"/>
          </a:p>
          <a:p>
            <a:r>
              <a:rPr lang="el-GR" sz="2100" dirty="0"/>
              <a:t>Αξιοποίηση Μοριακών Δεικτών</a:t>
            </a:r>
          </a:p>
        </p:txBody>
      </p:sp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9D6FEF31-5D05-4DEC-8401-7CA05C728D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grpSp>
        <p:nvGrpSpPr>
          <p:cNvPr id="13" name="Ομάδα 12">
            <a:extLst>
              <a:ext uri="{FF2B5EF4-FFF2-40B4-BE49-F238E27FC236}">
                <a16:creationId xmlns:a16="http://schemas.microsoft.com/office/drawing/2014/main" id="{9F7DA88D-43C2-4FF4-A564-C056522F4AEF}"/>
              </a:ext>
            </a:extLst>
          </p:cNvPr>
          <p:cNvGrpSpPr/>
          <p:nvPr/>
        </p:nvGrpSpPr>
        <p:grpSpPr>
          <a:xfrm>
            <a:off x="9012802" y="110624"/>
            <a:ext cx="3179198" cy="360000"/>
            <a:chOff x="7768431" y="125230"/>
            <a:chExt cx="4423568" cy="360000"/>
          </a:xfrm>
        </p:grpSpPr>
        <p:sp>
          <p:nvSpPr>
            <p:cNvPr id="14" name="Ορθογώνιο 13">
              <a:extLst>
                <a:ext uri="{FF2B5EF4-FFF2-40B4-BE49-F238E27FC236}">
                  <a16:creationId xmlns:a16="http://schemas.microsoft.com/office/drawing/2014/main" id="{7A8B3851-E534-4886-9E56-03DE7DC4E9F3}"/>
                </a:ext>
              </a:extLst>
            </p:cNvPr>
            <p:cNvSpPr/>
            <p:nvPr/>
          </p:nvSpPr>
          <p:spPr>
            <a:xfrm>
              <a:off x="7967206" y="125230"/>
              <a:ext cx="4224793" cy="360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Ε.Υ. Αν. </a:t>
              </a:r>
              <a:r>
                <a:rPr lang="el-GR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Καθ</a:t>
              </a:r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. Εμμανουήλ Τραντάς</a:t>
              </a:r>
            </a:p>
          </p:txBody>
        </p:sp>
        <p:sp>
          <p:nvSpPr>
            <p:cNvPr id="16" name="Οβάλ 15">
              <a:extLst>
                <a:ext uri="{FF2B5EF4-FFF2-40B4-BE49-F238E27FC236}">
                  <a16:creationId xmlns:a16="http://schemas.microsoft.com/office/drawing/2014/main" id="{33255F8E-5675-410F-A026-19D7BE3E3606}"/>
                </a:ext>
              </a:extLst>
            </p:cNvPr>
            <p:cNvSpPr/>
            <p:nvPr/>
          </p:nvSpPr>
          <p:spPr>
            <a:xfrm>
              <a:off x="7768431" y="125230"/>
              <a:ext cx="360000" cy="360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E3AA39E9-1253-4BBA-A99F-EB93DDC28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0CBD-36D0-4EDD-B119-EAFEF0D498A1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3255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1">
            <a:extLst>
              <a:ext uri="{FF2B5EF4-FFF2-40B4-BE49-F238E27FC236}">
                <a16:creationId xmlns:a16="http://schemas.microsoft.com/office/drawing/2014/main" id="{A6B42B9F-F674-4D7F-AEFD-F5DC47A70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F4647B-2E27-45AE-80ED-10B1745C95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6"/>
            <a:ext cx="3922776" cy="393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s://t1.daumcdn.net/cfile/blog/27286A47543C86BA37">
            <a:extLst>
              <a:ext uri="{FF2B5EF4-FFF2-40B4-BE49-F238E27FC236}">
                <a16:creationId xmlns:a16="http://schemas.microsoft.com/office/drawing/2014/main" id="{BDDAA4BB-CD1D-408F-907E-A093644A6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4131633" y="10"/>
            <a:ext cx="3922776" cy="393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1" name="Rectangle 13">
            <a:extLst>
              <a:ext uri="{FF2B5EF4-FFF2-40B4-BE49-F238E27FC236}">
                <a16:creationId xmlns:a16="http://schemas.microsoft.com/office/drawing/2014/main" id="{E677BBB0-8A66-4619-B31B-5097655C5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784" y="4215384"/>
            <a:ext cx="7475146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4A816E1-839C-4E5D-B67B-2D369A461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325" y="4462819"/>
            <a:ext cx="2869683" cy="1608383"/>
          </a:xfrm>
        </p:spPr>
        <p:txBody>
          <a:bodyPr>
            <a:normAutofit/>
          </a:bodyPr>
          <a:lstStyle/>
          <a:p>
            <a:pPr marL="457200" lvl="0" indent="-3429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l-GR" sz="2400" dirty="0"/>
              <a:t>Φυσιολογία ανάπτυξης και Βιοτεχνολογία φυτών</a:t>
            </a:r>
          </a:p>
        </p:txBody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id="{FB56C437-7CF8-4D2B-8C62-6F9CEA561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288F414E-1A16-495F-8EF5-F55A420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92282" y="525322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89106AD-D525-41D8-98BA-8C2E1E248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1633" y="4464872"/>
            <a:ext cx="3712464" cy="1608383"/>
          </a:xfrm>
        </p:spPr>
        <p:txBody>
          <a:bodyPr anchor="ctr">
            <a:normAutofit fontScale="92500" lnSpcReduction="10000"/>
          </a:bodyPr>
          <a:lstStyle/>
          <a:p>
            <a:pPr marL="457200" lvl="0" indent="-3429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l-GR" sz="1800" dirty="0"/>
              <a:t>Επίδραση καταπονήσεων στη φυσιολογία των φυτών</a:t>
            </a:r>
          </a:p>
          <a:p>
            <a:pPr marL="457200" lvl="0" indent="-3429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l-GR" sz="1800" dirty="0"/>
              <a:t>Μοριακή φυσιολογία της αφομοίωσης του αζώτου</a:t>
            </a:r>
          </a:p>
          <a:p>
            <a:pPr marL="457200" lvl="0" indent="-3429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l-GR" sz="1800" dirty="0"/>
              <a:t>Αξιοποίηση δευτερογενών μεταβολιτών των φυτών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2E1A954F-BF98-4F0E-95B9-7586866C04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4"/>
          <a:stretch/>
        </p:blipFill>
        <p:spPr bwMode="auto">
          <a:xfrm>
            <a:off x="8269224" y="-35787"/>
            <a:ext cx="3922776" cy="630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Ομάδα 10">
            <a:extLst>
              <a:ext uri="{FF2B5EF4-FFF2-40B4-BE49-F238E27FC236}">
                <a16:creationId xmlns:a16="http://schemas.microsoft.com/office/drawing/2014/main" id="{96FCF5C0-3561-473F-B859-E59C7481FEA0}"/>
              </a:ext>
            </a:extLst>
          </p:cNvPr>
          <p:cNvGrpSpPr/>
          <p:nvPr/>
        </p:nvGrpSpPr>
        <p:grpSpPr>
          <a:xfrm>
            <a:off x="9012803" y="110624"/>
            <a:ext cx="3179197" cy="360000"/>
            <a:chOff x="7768431" y="125230"/>
            <a:chExt cx="4423566" cy="360000"/>
          </a:xfrm>
        </p:grpSpPr>
        <p:sp>
          <p:nvSpPr>
            <p:cNvPr id="12" name="Ορθογώνιο 11">
              <a:extLst>
                <a:ext uri="{FF2B5EF4-FFF2-40B4-BE49-F238E27FC236}">
                  <a16:creationId xmlns:a16="http://schemas.microsoft.com/office/drawing/2014/main" id="{EC55BC8F-6DAF-463A-90D7-C0104E8DEC24}"/>
                </a:ext>
              </a:extLst>
            </p:cNvPr>
            <p:cNvSpPr/>
            <p:nvPr/>
          </p:nvSpPr>
          <p:spPr>
            <a:xfrm>
              <a:off x="7967205" y="125230"/>
              <a:ext cx="4224792" cy="360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Ε.Υ. </a:t>
              </a:r>
              <a:r>
                <a:rPr lang="el-GR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Καθ</a:t>
              </a:r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. Κωνσταντίνος </a:t>
              </a:r>
              <a:r>
                <a:rPr lang="el-GR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Λουλακάκης</a:t>
              </a:r>
              <a:endParaRPr lang="el-G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504020202020204" pitchFamily="34" charset="0"/>
              </a:endParaRPr>
            </a:p>
          </p:txBody>
        </p:sp>
        <p:sp>
          <p:nvSpPr>
            <p:cNvPr id="13" name="Οβάλ 12">
              <a:extLst>
                <a:ext uri="{FF2B5EF4-FFF2-40B4-BE49-F238E27FC236}">
                  <a16:creationId xmlns:a16="http://schemas.microsoft.com/office/drawing/2014/main" id="{B707D5EE-42F5-4261-91DD-4248482EA1EC}"/>
                </a:ext>
              </a:extLst>
            </p:cNvPr>
            <p:cNvSpPr/>
            <p:nvPr/>
          </p:nvSpPr>
          <p:spPr>
            <a:xfrm>
              <a:off x="7768431" y="125230"/>
              <a:ext cx="360000" cy="360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467E7386-3AD0-4187-A5D8-FAFB381F3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0CBD-36D0-4EDD-B119-EAFEF0D498A1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765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1">
            <a:extLst>
              <a:ext uri="{FF2B5EF4-FFF2-40B4-BE49-F238E27FC236}">
                <a16:creationId xmlns:a16="http://schemas.microsoft.com/office/drawing/2014/main" id="{8F7AFB9A-7364-478C-B48B-8523CDD9A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Freeform: Shape 13">
            <a:extLst>
              <a:ext uri="{FF2B5EF4-FFF2-40B4-BE49-F238E27FC236}">
                <a16:creationId xmlns:a16="http://schemas.microsoft.com/office/drawing/2014/main" id="{36678033-86B6-40E6-BE90-78D8ED4E3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096002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8" name="Freeform: Shape 15">
            <a:extLst>
              <a:ext uri="{FF2B5EF4-FFF2-40B4-BE49-F238E27FC236}">
                <a16:creationId xmlns:a16="http://schemas.microsoft.com/office/drawing/2014/main" id="{D2542E1A-076E-4A34-BB67-2BF961754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5370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8B5B5E70-9741-4742-96B2-1A670CAC4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859536"/>
            <a:ext cx="4832802" cy="1243584"/>
          </a:xfrm>
        </p:spPr>
        <p:txBody>
          <a:bodyPr>
            <a:normAutofit/>
          </a:bodyPr>
          <a:lstStyle/>
          <a:p>
            <a:r>
              <a:rPr lang="el-GR" sz="3400" dirty="0"/>
              <a:t>Φυσιολογία αβιοτικών καταπονήσεων</a:t>
            </a:r>
          </a:p>
        </p:txBody>
      </p:sp>
      <p:sp>
        <p:nvSpPr>
          <p:cNvPr id="29" name="Rectangle 17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19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185062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53BD5FD-4FB1-443C-BDCA-C93638A1F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512611"/>
            <a:ext cx="4832803" cy="3664351"/>
          </a:xfrm>
        </p:spPr>
        <p:txBody>
          <a:bodyPr>
            <a:normAutofit/>
          </a:bodyPr>
          <a:lstStyle/>
          <a:p>
            <a:r>
              <a:rPr lang="el-GR" sz="2000" dirty="0"/>
              <a:t>Διατήρηση και </a:t>
            </a:r>
            <a:r>
              <a:rPr lang="el-GR" sz="2000" dirty="0" err="1"/>
              <a:t>αειφορική</a:t>
            </a:r>
            <a:r>
              <a:rPr lang="el-GR" sz="2000" dirty="0"/>
              <a:t> αξιοποίηση σπάνιων-απειλούμενων ενδημικών φυτών της Κρήτης με διατροφικό και φαρμακευτικό ενδιαφέρον</a:t>
            </a:r>
          </a:p>
        </p:txBody>
      </p:sp>
      <p:grpSp>
        <p:nvGrpSpPr>
          <p:cNvPr id="23" name="Ομάδα 22">
            <a:extLst>
              <a:ext uri="{FF2B5EF4-FFF2-40B4-BE49-F238E27FC236}">
                <a16:creationId xmlns:a16="http://schemas.microsoft.com/office/drawing/2014/main" id="{B7F467D7-6791-473B-A057-9EC1D79931E6}"/>
              </a:ext>
            </a:extLst>
          </p:cNvPr>
          <p:cNvGrpSpPr/>
          <p:nvPr/>
        </p:nvGrpSpPr>
        <p:grpSpPr>
          <a:xfrm>
            <a:off x="8203843" y="121254"/>
            <a:ext cx="3988156" cy="360000"/>
            <a:chOff x="7768431" y="125230"/>
            <a:chExt cx="4423568" cy="360000"/>
          </a:xfrm>
        </p:grpSpPr>
        <p:sp>
          <p:nvSpPr>
            <p:cNvPr id="25" name="Ορθογώνιο 24">
              <a:extLst>
                <a:ext uri="{FF2B5EF4-FFF2-40B4-BE49-F238E27FC236}">
                  <a16:creationId xmlns:a16="http://schemas.microsoft.com/office/drawing/2014/main" id="{C0A8C045-D45E-45CD-BC4D-7D74E4E9CBC2}"/>
                </a:ext>
              </a:extLst>
            </p:cNvPr>
            <p:cNvSpPr/>
            <p:nvPr/>
          </p:nvSpPr>
          <p:spPr>
            <a:xfrm>
              <a:off x="7967206" y="125230"/>
              <a:ext cx="4224793" cy="360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Ε.Υ. </a:t>
              </a:r>
              <a:r>
                <a:rPr lang="el-GR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Αναπλ</a:t>
              </a:r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. </a:t>
              </a:r>
              <a:r>
                <a:rPr lang="el-GR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Καθ</a:t>
              </a:r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. Κωνσταντίνος Πασχαλίδης</a:t>
              </a:r>
            </a:p>
          </p:txBody>
        </p:sp>
        <p:sp>
          <p:nvSpPr>
            <p:cNvPr id="32" name="Οβάλ 31">
              <a:extLst>
                <a:ext uri="{FF2B5EF4-FFF2-40B4-BE49-F238E27FC236}">
                  <a16:creationId xmlns:a16="http://schemas.microsoft.com/office/drawing/2014/main" id="{2613F156-2313-4239-AA84-542A437D01F4}"/>
                </a:ext>
              </a:extLst>
            </p:cNvPr>
            <p:cNvSpPr/>
            <p:nvPr/>
          </p:nvSpPr>
          <p:spPr>
            <a:xfrm>
              <a:off x="7768431" y="125230"/>
              <a:ext cx="360000" cy="360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pic>
        <p:nvPicPr>
          <p:cNvPr id="14" name="Picture 8" descr="Origanum microphyllum">
            <a:extLst>
              <a:ext uri="{FF2B5EF4-FFF2-40B4-BE49-F238E27FC236}">
                <a16:creationId xmlns:a16="http://schemas.microsoft.com/office/drawing/2014/main" id="{552754F7-774C-4558-A31E-3E1D7C9F7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4774" y="3857252"/>
            <a:ext cx="2391791" cy="2894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 descr="Βερμπάσκο - Βικιπαίδεια">
            <a:extLst>
              <a:ext uri="{FF2B5EF4-FFF2-40B4-BE49-F238E27FC236}">
                <a16:creationId xmlns:a16="http://schemas.microsoft.com/office/drawing/2014/main" id="{B2FEE8DD-F1B1-42E8-A632-8CC5F7249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3432" y="3859876"/>
            <a:ext cx="2186931" cy="2894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Origanum dictamnus Dittany | Herbs, Herb farm, Crete">
            <a:extLst>
              <a:ext uri="{FF2B5EF4-FFF2-40B4-BE49-F238E27FC236}">
                <a16:creationId xmlns:a16="http://schemas.microsoft.com/office/drawing/2014/main" id="{F6225ACD-E676-45CF-B308-7DA13C587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664" y="3872406"/>
            <a:ext cx="2463364" cy="2894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4" descr="SIDERITIS SYRIACA (ΤΣΑΪ ΤΟΥ ΒΟΥΝΟΥ) | Horomidis Agronomic Corp.">
            <a:extLst>
              <a:ext uri="{FF2B5EF4-FFF2-40B4-BE49-F238E27FC236}">
                <a16:creationId xmlns:a16="http://schemas.microsoft.com/office/drawing/2014/main" id="{6B693FB6-6AE8-4B4B-A8B7-E1432A640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9778" y="3859780"/>
            <a:ext cx="2159906" cy="2894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3">
            <a:extLst>
              <a:ext uri="{FF2B5EF4-FFF2-40B4-BE49-F238E27FC236}">
                <a16:creationId xmlns:a16="http://schemas.microsoft.com/office/drawing/2014/main" id="{9FD32AAB-4854-4CBC-BDF6-461398DDF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4549" y="6486418"/>
            <a:ext cx="2717455" cy="372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1600" b="1" kern="0" dirty="0">
                <a:solidFill>
                  <a:schemeClr val="bg1"/>
                </a:solidFill>
              </a:rPr>
              <a:t>2. </a:t>
            </a:r>
            <a:r>
              <a:rPr lang="en-US" sz="1600" b="1" i="1" kern="0" dirty="0">
                <a:solidFill>
                  <a:schemeClr val="bg1"/>
                </a:solidFill>
              </a:rPr>
              <a:t>Origanum </a:t>
            </a:r>
            <a:r>
              <a:rPr lang="en-US" sz="1600" b="1" i="1" kern="0" dirty="0" err="1">
                <a:solidFill>
                  <a:schemeClr val="bg1"/>
                </a:solidFill>
              </a:rPr>
              <a:t>microphyllum</a:t>
            </a:r>
            <a:endParaRPr lang="en-GB" sz="1600" b="1" i="1" kern="0" dirty="0">
              <a:solidFill>
                <a:schemeClr val="bg1"/>
              </a:solidFill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ECF43245-AA1A-4E22-BC37-AD2AF2C42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1691" y="6486418"/>
            <a:ext cx="2715367" cy="373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1600" b="1" kern="0" dirty="0">
                <a:solidFill>
                  <a:schemeClr val="bg1"/>
                </a:solidFill>
              </a:rPr>
              <a:t>4. </a:t>
            </a:r>
            <a:r>
              <a:rPr lang="en-US" sz="1600" b="1" i="1" kern="0" dirty="0">
                <a:solidFill>
                  <a:schemeClr val="bg1"/>
                </a:solidFill>
              </a:rPr>
              <a:t>Verbascum </a:t>
            </a:r>
            <a:r>
              <a:rPr lang="en-US" sz="1600" b="1" i="1" kern="0" dirty="0" err="1">
                <a:solidFill>
                  <a:schemeClr val="bg1"/>
                </a:solidFill>
              </a:rPr>
              <a:t>arcturus</a:t>
            </a:r>
            <a:endParaRPr lang="en-GB" sz="1600" b="1" i="1" kern="0" dirty="0">
              <a:solidFill>
                <a:schemeClr val="bg1"/>
              </a:solidFill>
            </a:endParaRPr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3F3445EC-F0C0-4E62-B7C4-F8CAB8130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19" y="6498235"/>
            <a:ext cx="2717457" cy="373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1600" b="1" kern="0" dirty="0">
                <a:solidFill>
                  <a:schemeClr val="bg1"/>
                </a:solidFill>
              </a:rPr>
              <a:t>1. </a:t>
            </a:r>
            <a:r>
              <a:rPr lang="en-US" sz="1600" b="1" i="1" kern="0" dirty="0">
                <a:solidFill>
                  <a:schemeClr val="bg1"/>
                </a:solidFill>
              </a:rPr>
              <a:t>Origanum </a:t>
            </a:r>
            <a:r>
              <a:rPr lang="en-US" sz="1600" b="1" i="1" kern="0" dirty="0" err="1">
                <a:solidFill>
                  <a:schemeClr val="bg1"/>
                </a:solidFill>
              </a:rPr>
              <a:t>dictamnus</a:t>
            </a:r>
            <a:endParaRPr lang="en-GB" sz="1600" b="1" i="1" kern="0" dirty="0">
              <a:solidFill>
                <a:schemeClr val="bg1"/>
              </a:solidFill>
            </a:endParaRP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B600E01E-9A17-462B-A7B7-22A93DC69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68552" y="6486418"/>
            <a:ext cx="2715367" cy="372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1600" b="1" kern="0" dirty="0">
                <a:solidFill>
                  <a:schemeClr val="bg1"/>
                </a:solidFill>
              </a:rPr>
              <a:t>5. </a:t>
            </a:r>
            <a:r>
              <a:rPr lang="en-US" sz="1600" b="1" i="1" kern="0" dirty="0" err="1">
                <a:solidFill>
                  <a:schemeClr val="bg1"/>
                </a:solidFill>
              </a:rPr>
              <a:t>Sideritis</a:t>
            </a:r>
            <a:r>
              <a:rPr lang="en-US" sz="1600" b="1" i="1" kern="0" dirty="0">
                <a:solidFill>
                  <a:schemeClr val="bg1"/>
                </a:solidFill>
              </a:rPr>
              <a:t> </a:t>
            </a:r>
            <a:r>
              <a:rPr lang="en-US" sz="1600" b="1" i="1" kern="0" dirty="0" err="1">
                <a:solidFill>
                  <a:schemeClr val="bg1"/>
                </a:solidFill>
              </a:rPr>
              <a:t>syriaca</a:t>
            </a:r>
            <a:endParaRPr lang="en-GB" sz="1600" b="1" i="1" kern="0" dirty="0">
              <a:solidFill>
                <a:schemeClr val="bg1"/>
              </a:solidFill>
            </a:endParaRPr>
          </a:p>
        </p:txBody>
      </p:sp>
      <p:graphicFrame>
        <p:nvGraphicFramePr>
          <p:cNvPr id="22" name="Object 5">
            <a:extLst>
              <a:ext uri="{FF2B5EF4-FFF2-40B4-BE49-F238E27FC236}">
                <a16:creationId xmlns:a16="http://schemas.microsoft.com/office/drawing/2014/main" id="{0101DE6C-0863-469C-950D-CC1AFDB58C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8940565"/>
              </p:ext>
            </p:extLst>
          </p:nvPr>
        </p:nvGraphicFramePr>
        <p:xfrm>
          <a:off x="5272807" y="3862049"/>
          <a:ext cx="2151755" cy="28940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5158492" imgH="7802849" progId="Acrobat.Document.DC">
                  <p:embed/>
                </p:oleObj>
              </mc:Choice>
              <mc:Fallback>
                <p:oleObj name="Acrobat Document" r:id="rId6" imgW="5158492" imgH="7802849" progId="Acrobat.Document.DC">
                  <p:embed/>
                  <p:pic>
                    <p:nvPicPr>
                      <p:cNvPr id="15" name="Object 5">
                        <a:extLst>
                          <a:ext uri="{FF2B5EF4-FFF2-40B4-BE49-F238E27FC236}">
                            <a16:creationId xmlns:a16="http://schemas.microsoft.com/office/drawing/2014/main" id="{9ED95FB5-D206-42ED-900D-6521AB95520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2807" y="3862049"/>
                        <a:ext cx="2151755" cy="28940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3">
            <a:extLst>
              <a:ext uri="{FF2B5EF4-FFF2-40B4-BE49-F238E27FC236}">
                <a16:creationId xmlns:a16="http://schemas.microsoft.com/office/drawing/2014/main" id="{14ACB9EC-304E-4171-9639-8B987C2D6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3260" y="6479033"/>
            <a:ext cx="2717457" cy="372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1600" b="1" kern="0" dirty="0">
                <a:solidFill>
                  <a:schemeClr val="bg1"/>
                </a:solidFill>
              </a:rPr>
              <a:t>3. </a:t>
            </a:r>
            <a:r>
              <a:rPr lang="en-US" sz="1600" b="1" i="1" kern="0" dirty="0">
                <a:solidFill>
                  <a:schemeClr val="bg1"/>
                </a:solidFill>
              </a:rPr>
              <a:t>Carlina </a:t>
            </a:r>
            <a:r>
              <a:rPr lang="en-US" sz="1600" b="1" i="1" kern="0" dirty="0" err="1">
                <a:solidFill>
                  <a:schemeClr val="bg1"/>
                </a:solidFill>
              </a:rPr>
              <a:t>Diae</a:t>
            </a:r>
            <a:endParaRPr lang="en-GB" sz="1600" b="1" i="1" kern="0" dirty="0">
              <a:solidFill>
                <a:schemeClr val="bg1"/>
              </a:solidFill>
            </a:endParaRP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9DC0F25E-08BE-469F-9571-47E04F3F3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0CBD-36D0-4EDD-B119-EAFEF0D498A1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7196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1">
            <a:extLst>
              <a:ext uri="{FF2B5EF4-FFF2-40B4-BE49-F238E27FC236}">
                <a16:creationId xmlns:a16="http://schemas.microsoft.com/office/drawing/2014/main" id="{8F7AFB9A-7364-478C-B48B-8523CDD9A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Freeform: Shape 13">
            <a:extLst>
              <a:ext uri="{FF2B5EF4-FFF2-40B4-BE49-F238E27FC236}">
                <a16:creationId xmlns:a16="http://schemas.microsoft.com/office/drawing/2014/main" id="{36678033-86B6-40E6-BE90-78D8ED4E3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096002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8" name="Freeform: Shape 15">
            <a:extLst>
              <a:ext uri="{FF2B5EF4-FFF2-40B4-BE49-F238E27FC236}">
                <a16:creationId xmlns:a16="http://schemas.microsoft.com/office/drawing/2014/main" id="{D2542E1A-076E-4A34-BB67-2BF961754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5370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8B5B5E70-9741-4742-96B2-1A670CAC4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859536"/>
            <a:ext cx="4832802" cy="1243584"/>
          </a:xfrm>
        </p:spPr>
        <p:txBody>
          <a:bodyPr>
            <a:normAutofit/>
          </a:bodyPr>
          <a:lstStyle/>
          <a:p>
            <a:r>
              <a:rPr lang="el-GR" sz="3400" dirty="0"/>
              <a:t>Φυσιολογία αβιοτικών καταπονήσεων</a:t>
            </a:r>
          </a:p>
        </p:txBody>
      </p:sp>
      <p:sp>
        <p:nvSpPr>
          <p:cNvPr id="29" name="Rectangle 17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19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185062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53BD5FD-4FB1-443C-BDCA-C93638A1F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512611"/>
            <a:ext cx="4832803" cy="3664351"/>
          </a:xfrm>
        </p:spPr>
        <p:txBody>
          <a:bodyPr>
            <a:normAutofit/>
          </a:bodyPr>
          <a:lstStyle/>
          <a:p>
            <a:r>
              <a:rPr lang="el-GR" sz="2000" dirty="0"/>
              <a:t>Φυσιολογία αυτόχθονων κρητικών ειδών σε πιλοτική καλλιέργεια αγρού με καινοτόμο λίπανση ακριβείας και </a:t>
            </a:r>
            <a:r>
              <a:rPr lang="el-GR" sz="2000" dirty="0" err="1"/>
              <a:t>βιοδιεγέρτες</a:t>
            </a:r>
            <a:br>
              <a:rPr lang="el-GR" sz="2000" dirty="0"/>
            </a:br>
            <a:endParaRPr lang="el-GR" sz="2000" dirty="0"/>
          </a:p>
        </p:txBody>
      </p:sp>
      <p:pic>
        <p:nvPicPr>
          <p:cNvPr id="56" name="Picture 3">
            <a:extLst>
              <a:ext uri="{FF2B5EF4-FFF2-40B4-BE49-F238E27FC236}">
                <a16:creationId xmlns:a16="http://schemas.microsoft.com/office/drawing/2014/main" id="{10EC4DE9-FBF6-425F-A5CF-34FB79D2B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489" y="3668179"/>
            <a:ext cx="11813021" cy="3031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854E3956-984B-455C-8F38-8B1351686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0CBD-36D0-4EDD-B119-EAFEF0D498A1}" type="slidenum">
              <a:rPr lang="el-GR" smtClean="0"/>
              <a:t>9</a:t>
            </a:fld>
            <a:endParaRPr lang="el-GR"/>
          </a:p>
        </p:txBody>
      </p:sp>
      <p:grpSp>
        <p:nvGrpSpPr>
          <p:cNvPr id="14" name="Ομάδα 13">
            <a:extLst>
              <a:ext uri="{FF2B5EF4-FFF2-40B4-BE49-F238E27FC236}">
                <a16:creationId xmlns:a16="http://schemas.microsoft.com/office/drawing/2014/main" id="{2B79B647-2BD4-4033-B84E-8FA05AC2CF5F}"/>
              </a:ext>
            </a:extLst>
          </p:cNvPr>
          <p:cNvGrpSpPr/>
          <p:nvPr/>
        </p:nvGrpSpPr>
        <p:grpSpPr>
          <a:xfrm>
            <a:off x="8203843" y="121254"/>
            <a:ext cx="3988156" cy="360000"/>
            <a:chOff x="7768431" y="125230"/>
            <a:chExt cx="4423568" cy="360000"/>
          </a:xfrm>
        </p:grpSpPr>
        <p:sp>
          <p:nvSpPr>
            <p:cNvPr id="15" name="Ορθογώνιο 14">
              <a:extLst>
                <a:ext uri="{FF2B5EF4-FFF2-40B4-BE49-F238E27FC236}">
                  <a16:creationId xmlns:a16="http://schemas.microsoft.com/office/drawing/2014/main" id="{4287B477-50E4-45CB-B94C-0BD903DA2B5F}"/>
                </a:ext>
              </a:extLst>
            </p:cNvPr>
            <p:cNvSpPr/>
            <p:nvPr/>
          </p:nvSpPr>
          <p:spPr>
            <a:xfrm>
              <a:off x="7967206" y="125230"/>
              <a:ext cx="4224793" cy="360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Ε.Υ. </a:t>
              </a:r>
              <a:r>
                <a:rPr lang="el-GR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Αναπλ</a:t>
              </a:r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. </a:t>
              </a:r>
              <a:r>
                <a:rPr lang="el-GR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Καθ</a:t>
              </a:r>
              <a:r>
                <a:rPr lang="el-G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</a:rPr>
                <a:t>. Κωνσταντίνος Πασχαλίδης</a:t>
              </a:r>
            </a:p>
          </p:txBody>
        </p:sp>
        <p:sp>
          <p:nvSpPr>
            <p:cNvPr id="16" name="Οβάλ 15">
              <a:extLst>
                <a:ext uri="{FF2B5EF4-FFF2-40B4-BE49-F238E27FC236}">
                  <a16:creationId xmlns:a16="http://schemas.microsoft.com/office/drawing/2014/main" id="{1F903489-F9E6-4B3B-B946-0C52821AD48E}"/>
                </a:ext>
              </a:extLst>
            </p:cNvPr>
            <p:cNvSpPr/>
            <p:nvPr/>
          </p:nvSpPr>
          <p:spPr>
            <a:xfrm>
              <a:off x="7768431" y="125230"/>
              <a:ext cx="360000" cy="360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</p:spTree>
    <p:extLst>
      <p:ext uri="{BB962C8B-B14F-4D97-AF65-F5344CB8AC3E}">
        <p14:creationId xmlns:p14="http://schemas.microsoft.com/office/powerpoint/2010/main" val="299385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37319</TotalTime>
  <Words>777</Words>
  <Application>Microsoft Office PowerPoint</Application>
  <PresentationFormat>Ευρεία οθόνη</PresentationFormat>
  <Paragraphs>160</Paragraphs>
  <Slides>22</Slides>
  <Notes>1</Notes>
  <HiddenSlides>0</HiddenSlides>
  <MMClips>1</MMClips>
  <ScaleCrop>false</ScaleCrop>
  <HeadingPairs>
    <vt:vector size="8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22</vt:i4>
      </vt:variant>
    </vt:vector>
  </HeadingPairs>
  <TitlesOfParts>
    <vt:vector size="27" baseType="lpstr">
      <vt:lpstr>Arial</vt:lpstr>
      <vt:lpstr>Arial Nova</vt:lpstr>
      <vt:lpstr>Calibri</vt:lpstr>
      <vt:lpstr>Θέμα του Office</vt:lpstr>
      <vt:lpstr>Acrobat Document</vt:lpstr>
      <vt:lpstr>ΤΜΗΜΑ ΓΕΩΠΟΝΙΑΣ ΣΧΟΛΗ ΓΕΩΠΟΝΙΚΩΝ ΕΠΙΣΤΗΜΩΝ ΕΛΛΗΝΙΚΟ ΜΕΣΟΓΕΙΑΚΟ ΠΑΝΕΠΙΣΤΗΜΙΟ</vt:lpstr>
      <vt:lpstr>ΤΜΗΜΑ ΓΕΩΠΟΝΙΑΣ ΣΧΟΛΗ ΓΕΩΠΟΝΙΚΩΝ ΕΠΙΣΤΗΜΩΝ ΕΛΛΗΝΙΚΟ ΜΕΣΟΓΕΙΑΚΟ ΠΑΝΕΠΙΣΤΗΜΙΟ</vt:lpstr>
      <vt:lpstr>ΤΜΗΜΑ ΓΕΩΠΟΝΙΑΣ ΣΧΟΛΗ ΓΕΩΠΟΝΙΚΩΝ ΕΠΙΣΤΗΜΩΝ ΕΛΛΗΝΙΚΟ ΜΕΣΟΓΕΙΑΚΟ ΠΑΝΕΠΙΣΤΗΜΙΟ</vt:lpstr>
      <vt:lpstr>ΤΜΗΜΑ ΓΕΩΠΟΝΙΑΣ ΣΧΟΛΗ ΓΕΩΠΟΝΙΚΩΝ ΕΠΙΣΤΗΜΩΝ ΕΛΛΗΝΙΚΟ ΜΕΣΟΓΕΙΑΚΟ ΠΑΝΕΠΙΣΤΗΜΙΟ</vt:lpstr>
      <vt:lpstr>ΤΜΗΜΑ ΓΕΩΠΟΝΙΑΣ ΣΧΟΛΗ ΓΕΩΠΟΝΙΚΩΝ ΕΠΙΣΤΗΜΩΝ ΕΛΛΗΝΙΚΟ ΜΕΣΟΓΕΙΑΚΟ ΠΑΝΕΠΙΣΤΗΜΙΟ</vt:lpstr>
      <vt:lpstr>Γονιδιωματικές αναλύσεις και Βελτίωση Φυτών</vt:lpstr>
      <vt:lpstr>Φυσιολογία ανάπτυξης και Βιοτεχνολογία φυτών</vt:lpstr>
      <vt:lpstr>Φυσιολογία αβιοτικών καταπονήσεων</vt:lpstr>
      <vt:lpstr>Φυσιολογία αβιοτικών καταπονήσεων</vt:lpstr>
      <vt:lpstr>Ιστοκαλλιέργεια</vt:lpstr>
      <vt:lpstr>Μικροβιολογία/ Ωφέλιμοι μικροοργανισμοί</vt:lpstr>
      <vt:lpstr>Μικροβιακή Βιοτεχνολογία</vt:lpstr>
      <vt:lpstr>Αξιοποίηση ενώσεων φυτικής προέλευσης</vt:lpstr>
      <vt:lpstr>Φυτοπαθολογία</vt:lpstr>
      <vt:lpstr>Φυτοπροστασία</vt:lpstr>
      <vt:lpstr>Εφαρμοσμένη Εντομολογία</vt:lpstr>
      <vt:lpstr>Γεωργική Φαρμακολογία</vt:lpstr>
      <vt:lpstr>Βιοπαρακολούθηση και Διαχείριση Οικοσυστημάτων</vt:lpstr>
      <vt:lpstr>Ανάδειξη ποιοτικών χαρακτηριστικών Κρητικού ελαιόλαδου</vt:lpstr>
      <vt:lpstr>Βιοχημεία και αποτοξίνωση από βαρέα μέταλλα</vt:lpstr>
      <vt:lpstr>Χημικές αναλύσεις φυτικών και περιβαλλοντικών δειγμάτων</vt:lpstr>
      <vt:lpstr>Σας ευχαριστούμε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ΓΕΝΕΤΙΚΗ ΒΕΛΤΙΩΣΗ ΦΥΤΩΝ</dc:title>
  <dc:creator>Emmanouil Trantas</dc:creator>
  <cp:lastModifiedBy>Alissandrakis Eleftherios</cp:lastModifiedBy>
  <cp:revision>621</cp:revision>
  <dcterms:created xsi:type="dcterms:W3CDTF">2019-09-13T11:48:19Z</dcterms:created>
  <dcterms:modified xsi:type="dcterms:W3CDTF">2024-09-23T11:39:54Z</dcterms:modified>
</cp:coreProperties>
</file>